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Default Extension="rels" ContentType="application/vnd.openxmlformats-package.relationship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Default Extension="png" ContentType="image/png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16"/>
  </p:handoutMasterIdLst>
  <p:sldIdLst>
    <p:sldId id="273" r:id="rId2"/>
    <p:sldId id="270" r:id="rId3"/>
    <p:sldId id="275" r:id="rId4"/>
    <p:sldId id="257" r:id="rId5"/>
    <p:sldId id="263" r:id="rId6"/>
    <p:sldId id="272" r:id="rId7"/>
    <p:sldId id="276" r:id="rId8"/>
    <p:sldId id="277" r:id="rId9"/>
    <p:sldId id="260" r:id="rId10"/>
    <p:sldId id="261" r:id="rId11"/>
    <p:sldId id="262" r:id="rId12"/>
    <p:sldId id="269" r:id="rId13"/>
    <p:sldId id="265" r:id="rId14"/>
    <p:sldId id="267" r:id="rId15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E717"/>
    <a:srgbClr val="E4C7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605" autoAdjust="0"/>
  </p:normalViewPr>
  <p:slideViewPr>
    <p:cSldViewPr>
      <p:cViewPr>
        <p:scale>
          <a:sx n="107" d="100"/>
          <a:sy n="107" d="100"/>
        </p:scale>
        <p:origin x="6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1804"/>
          </a:xfrm>
          <a:prstGeom prst="rect">
            <a:avLst/>
          </a:prstGeom>
        </p:spPr>
        <p:txBody>
          <a:bodyPr vert="horz" lIns="91778" tIns="45889" rIns="91778" bIns="4588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1804"/>
          </a:xfrm>
          <a:prstGeom prst="rect">
            <a:avLst/>
          </a:prstGeom>
        </p:spPr>
        <p:txBody>
          <a:bodyPr vert="horz" lIns="91778" tIns="45889" rIns="91778" bIns="45889" rtlCol="0"/>
          <a:lstStyle>
            <a:lvl1pPr algn="r">
              <a:defRPr sz="1200"/>
            </a:lvl1pPr>
          </a:lstStyle>
          <a:p>
            <a:fld id="{228B3622-9E8D-460F-AEFA-7C2C07CC6605}" type="datetimeFigureOut">
              <a:rPr lang="en-GB" smtClean="0"/>
              <a:pPr/>
              <a:t>29/11/2011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669"/>
            <a:ext cx="3037840" cy="461804"/>
          </a:xfrm>
          <a:prstGeom prst="rect">
            <a:avLst/>
          </a:prstGeom>
        </p:spPr>
        <p:txBody>
          <a:bodyPr vert="horz" lIns="91778" tIns="45889" rIns="91778" bIns="4588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1778" tIns="45889" rIns="91778" bIns="45889" rtlCol="0" anchor="b"/>
          <a:lstStyle>
            <a:lvl1pPr algn="r">
              <a:defRPr sz="1200"/>
            </a:lvl1pPr>
          </a:lstStyle>
          <a:p>
            <a:fld id="{36DEA1F7-64C0-4680-BCE4-E75AE3ECA65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564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6F071-4059-4DEB-95CB-3884B04D2790}" type="datetimeFigureOut">
              <a:rPr lang="en-GB" smtClean="0"/>
              <a:pPr/>
              <a:t>29/11/2011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EA29A-33AA-4F3E-A00F-3376A55612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081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6F071-4059-4DEB-95CB-3884B04D2790}" type="datetimeFigureOut">
              <a:rPr lang="en-GB" smtClean="0"/>
              <a:pPr/>
              <a:t>29/11/2011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EA29A-33AA-4F3E-A00F-3376A55612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295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6F071-4059-4DEB-95CB-3884B04D2790}" type="datetimeFigureOut">
              <a:rPr lang="en-GB" smtClean="0"/>
              <a:pPr/>
              <a:t>29/11/2011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EA29A-33AA-4F3E-A00F-3376A55612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9652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6F071-4059-4DEB-95CB-3884B04D2790}" type="datetimeFigureOut">
              <a:rPr lang="en-GB" smtClean="0"/>
              <a:pPr/>
              <a:t>29/11/2011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EA29A-33AA-4F3E-A00F-3376A55612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97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6F071-4059-4DEB-95CB-3884B04D2790}" type="datetimeFigureOut">
              <a:rPr lang="en-GB" smtClean="0"/>
              <a:pPr/>
              <a:t>29/11/2011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EA29A-33AA-4F3E-A00F-3376A55612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1127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6F071-4059-4DEB-95CB-3884B04D2790}" type="datetimeFigureOut">
              <a:rPr lang="en-GB" smtClean="0"/>
              <a:pPr/>
              <a:t>29/11/2011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EA29A-33AA-4F3E-A00F-3376A55612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354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6F071-4059-4DEB-95CB-3884B04D2790}" type="datetimeFigureOut">
              <a:rPr lang="en-GB" smtClean="0"/>
              <a:pPr/>
              <a:t>29/11/2011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EA29A-33AA-4F3E-A00F-3376A55612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391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6F071-4059-4DEB-95CB-3884B04D2790}" type="datetimeFigureOut">
              <a:rPr lang="en-GB" smtClean="0"/>
              <a:pPr/>
              <a:t>29/11/2011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EA29A-33AA-4F3E-A00F-3376A55612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64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6F071-4059-4DEB-95CB-3884B04D2790}" type="datetimeFigureOut">
              <a:rPr lang="en-GB" smtClean="0"/>
              <a:pPr/>
              <a:t>29/11/2011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EA29A-33AA-4F3E-A00F-3376A55612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4535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6F071-4059-4DEB-95CB-3884B04D2790}" type="datetimeFigureOut">
              <a:rPr lang="en-GB" smtClean="0"/>
              <a:pPr/>
              <a:t>29/11/2011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EA29A-33AA-4F3E-A00F-3376A55612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941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6F071-4059-4DEB-95CB-3884B04D2790}" type="datetimeFigureOut">
              <a:rPr lang="en-GB" smtClean="0"/>
              <a:pPr/>
              <a:t>29/11/2011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EA29A-33AA-4F3E-A00F-3376A55612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492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6F071-4059-4DEB-95CB-3884B04D2790}" type="datetimeFigureOut">
              <a:rPr lang="en-GB" smtClean="0"/>
              <a:pPr/>
              <a:t>29/11/2011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EA29A-33AA-4F3E-A00F-3376A55612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388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755576" y="184482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b="1" dirty="0" smtClean="0">
                <a:solidFill>
                  <a:schemeClr val="accent2">
                    <a:lumMod val="75000"/>
                  </a:schemeClr>
                </a:solidFill>
              </a:rPr>
              <a:t>IFAD partnership strategy</a:t>
            </a:r>
            <a:endParaRPr lang="en-GB" sz="5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524000" y="40386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 smtClean="0">
                <a:solidFill>
                  <a:schemeClr val="tx1"/>
                </a:solidFill>
              </a:rPr>
              <a:t>Presentation to informal seminar of Executive Board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12 December 2011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775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>
                <a:solidFill>
                  <a:schemeClr val="accent2">
                    <a:lumMod val="75000"/>
                  </a:schemeClr>
                </a:solidFill>
              </a:rPr>
              <a:t>Rationale and objectives of a strategic approach paper</a:t>
            </a:r>
            <a:endParaRPr lang="en-GB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896" cy="5184576"/>
          </a:xfrm>
        </p:spPr>
        <p:txBody>
          <a:bodyPr>
            <a:normAutofit fontScale="62500" lnSpcReduction="20000"/>
          </a:bodyPr>
          <a:lstStyle/>
          <a:p>
            <a:pPr marL="0" lvl="0" indent="0">
              <a:lnSpc>
                <a:spcPct val="120000"/>
              </a:lnSpc>
              <a:buNone/>
            </a:pPr>
            <a:r>
              <a:rPr lang="en-GB" dirty="0" smtClean="0"/>
              <a:t> </a:t>
            </a:r>
            <a:r>
              <a:rPr lang="en-GB" b="1" i="1" dirty="0" smtClean="0"/>
              <a:t>The rationale</a:t>
            </a:r>
          </a:p>
          <a:p>
            <a:pPr lvl="0">
              <a:lnSpc>
                <a:spcPct val="120000"/>
              </a:lnSpc>
            </a:pPr>
            <a:r>
              <a:rPr lang="en-GB" sz="2900" dirty="0" smtClean="0">
                <a:solidFill>
                  <a:prstClr val="black"/>
                </a:solidFill>
              </a:rPr>
              <a:t>IFAD </a:t>
            </a:r>
            <a:r>
              <a:rPr lang="en-GB" sz="2900" dirty="0">
                <a:solidFill>
                  <a:prstClr val="black"/>
                </a:solidFill>
              </a:rPr>
              <a:t>works with so many different partners, for so many different purposes, that a single organizational strategy may </a:t>
            </a:r>
            <a:r>
              <a:rPr lang="en-GB" sz="2900" dirty="0" smtClean="0">
                <a:solidFill>
                  <a:prstClr val="black"/>
                </a:solidFill>
              </a:rPr>
              <a:t>add </a:t>
            </a:r>
            <a:r>
              <a:rPr lang="en-GB" sz="2900" dirty="0">
                <a:solidFill>
                  <a:prstClr val="black"/>
                </a:solidFill>
              </a:rPr>
              <a:t>little value</a:t>
            </a:r>
          </a:p>
          <a:p>
            <a:pPr lvl="0">
              <a:lnSpc>
                <a:spcPct val="120000"/>
              </a:lnSpc>
            </a:pPr>
            <a:r>
              <a:rPr lang="en-GB" sz="2900" dirty="0">
                <a:solidFill>
                  <a:prstClr val="black"/>
                </a:solidFill>
              </a:rPr>
              <a:t>Instead, a </a:t>
            </a:r>
            <a:r>
              <a:rPr lang="en-GB" sz="2900" b="1" dirty="0">
                <a:solidFill>
                  <a:prstClr val="black"/>
                </a:solidFill>
              </a:rPr>
              <a:t>strategic approach paper </a:t>
            </a:r>
            <a:r>
              <a:rPr lang="en-GB" sz="2900" dirty="0">
                <a:solidFill>
                  <a:prstClr val="black"/>
                </a:solidFill>
              </a:rPr>
              <a:t>would provide </a:t>
            </a:r>
            <a:r>
              <a:rPr lang="en-GB" sz="2900" dirty="0" smtClean="0">
                <a:solidFill>
                  <a:prstClr val="black"/>
                </a:solidFill>
              </a:rPr>
              <a:t>guidance for different types of partnership, </a:t>
            </a:r>
            <a:r>
              <a:rPr lang="en-GB" sz="2900" dirty="0">
                <a:solidFill>
                  <a:prstClr val="black"/>
                </a:solidFill>
              </a:rPr>
              <a:t>yet not seek to impose single </a:t>
            </a:r>
            <a:r>
              <a:rPr lang="en-GB" sz="2900" dirty="0" smtClean="0">
                <a:solidFill>
                  <a:prstClr val="black"/>
                </a:solidFill>
              </a:rPr>
              <a:t>partnership model</a:t>
            </a:r>
            <a:endParaRPr lang="en-GB" sz="2900" dirty="0">
              <a:solidFill>
                <a:prstClr val="black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GB" b="1" i="1" dirty="0" smtClean="0"/>
              <a:t>The </a:t>
            </a:r>
            <a:r>
              <a:rPr lang="en-GB" b="1" i="1" dirty="0"/>
              <a:t>objective </a:t>
            </a:r>
            <a:r>
              <a:rPr lang="en-GB" dirty="0" smtClean="0"/>
              <a:t>of the strategic approach paper will be to assist IFAD to be more selective in its partnerships, and enable managers </a:t>
            </a:r>
            <a:r>
              <a:rPr lang="en-GB" dirty="0"/>
              <a:t>and staff </a:t>
            </a:r>
            <a:r>
              <a:rPr lang="en-GB" dirty="0" smtClean="0"/>
              <a:t>to develop and </a:t>
            </a:r>
            <a:r>
              <a:rPr lang="en-GB" dirty="0"/>
              <a:t>manage </a:t>
            </a:r>
            <a:r>
              <a:rPr lang="en-GB" dirty="0" smtClean="0"/>
              <a:t>partnerships more effectively </a:t>
            </a:r>
            <a:r>
              <a:rPr lang="en-GB" dirty="0"/>
              <a:t>and </a:t>
            </a:r>
            <a:r>
              <a:rPr lang="en-GB" dirty="0" smtClean="0"/>
              <a:t>efficiently, so as to better achieve </a:t>
            </a:r>
            <a:r>
              <a:rPr lang="en-GB" dirty="0"/>
              <a:t>IFAD’s overall strategic </a:t>
            </a:r>
            <a:r>
              <a:rPr lang="en-GB" dirty="0" smtClean="0"/>
              <a:t>objectives. It will provide greater clarity about:</a:t>
            </a:r>
            <a:endParaRPr lang="en-GB" sz="3000" dirty="0"/>
          </a:p>
          <a:p>
            <a:pPr>
              <a:lnSpc>
                <a:spcPct val="120000"/>
              </a:lnSpc>
            </a:pPr>
            <a:r>
              <a:rPr lang="en-GB" sz="2900" i="1" dirty="0" smtClean="0"/>
              <a:t>Why</a:t>
            </a:r>
            <a:r>
              <a:rPr lang="en-GB" sz="2900" dirty="0" smtClean="0"/>
              <a:t> </a:t>
            </a:r>
            <a:r>
              <a:rPr lang="en-GB" sz="2900" dirty="0" smtClean="0"/>
              <a:t>IFAD </a:t>
            </a:r>
            <a:r>
              <a:rPr lang="en-GB" sz="2900" dirty="0" smtClean="0"/>
              <a:t>should enter into specific partnerships</a:t>
            </a:r>
          </a:p>
          <a:p>
            <a:pPr>
              <a:lnSpc>
                <a:spcPct val="120000"/>
              </a:lnSpc>
            </a:pPr>
            <a:r>
              <a:rPr lang="en-GB" sz="2900" i="1" dirty="0" smtClean="0"/>
              <a:t>What</a:t>
            </a:r>
            <a:r>
              <a:rPr lang="en-GB" sz="2900" dirty="0" smtClean="0"/>
              <a:t> it wants those partnerships to achieve </a:t>
            </a:r>
          </a:p>
          <a:p>
            <a:pPr>
              <a:lnSpc>
                <a:spcPct val="120000"/>
              </a:lnSpc>
            </a:pPr>
            <a:r>
              <a:rPr lang="en-GB" sz="2900" i="1" dirty="0" smtClean="0"/>
              <a:t>Which</a:t>
            </a:r>
            <a:r>
              <a:rPr lang="en-GB" sz="2900" dirty="0" smtClean="0"/>
              <a:t> organizations to partner with</a:t>
            </a:r>
          </a:p>
          <a:p>
            <a:pPr>
              <a:lnSpc>
                <a:spcPct val="120000"/>
              </a:lnSpc>
            </a:pPr>
            <a:r>
              <a:rPr lang="en-GB" sz="2900" i="1" dirty="0"/>
              <a:t>How</a:t>
            </a:r>
            <a:r>
              <a:rPr lang="en-GB" sz="2900" dirty="0"/>
              <a:t> to develop and manage the partnerships</a:t>
            </a:r>
          </a:p>
          <a:p>
            <a:pPr>
              <a:lnSpc>
                <a:spcPct val="120000"/>
              </a:lnSpc>
            </a:pPr>
            <a:r>
              <a:rPr lang="en-GB" sz="2900" i="1" dirty="0" smtClean="0"/>
              <a:t>Who </a:t>
            </a:r>
            <a:r>
              <a:rPr lang="en-GB" sz="2900" dirty="0" smtClean="0"/>
              <a:t>in IFAD is responsible for these activities</a:t>
            </a:r>
          </a:p>
          <a:p>
            <a:pPr>
              <a:lnSpc>
                <a:spcPct val="120000"/>
              </a:lnSpc>
            </a:pPr>
            <a:r>
              <a:rPr lang="en-GB" sz="2900" i="1" dirty="0" smtClean="0"/>
              <a:t>When</a:t>
            </a:r>
            <a:r>
              <a:rPr lang="en-GB" sz="2900" dirty="0" smtClean="0"/>
              <a:t> partnership isn’t the right </a:t>
            </a:r>
            <a:r>
              <a:rPr lang="en-GB" sz="2900" dirty="0" smtClean="0"/>
              <a:t>option</a:t>
            </a:r>
            <a:endParaRPr lang="en-GB" sz="2900" dirty="0" smtClean="0"/>
          </a:p>
        </p:txBody>
      </p:sp>
    </p:spTree>
    <p:extLst>
      <p:ext uri="{BB962C8B-B14F-4D97-AF65-F5344CB8AC3E}">
        <p14:creationId xmlns:p14="http://schemas.microsoft.com/office/powerpoint/2010/main" val="236694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885" y="116632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chemeClr val="accent2">
                    <a:lumMod val="75000"/>
                  </a:schemeClr>
                </a:solidFill>
              </a:rPr>
              <a:t>Proposed typology of partnerships</a:t>
            </a:r>
            <a:endParaRPr lang="en-GB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764621"/>
              </p:ext>
            </p:extLst>
          </p:nvPr>
        </p:nvGraphicFramePr>
        <p:xfrm>
          <a:off x="401471" y="1988840"/>
          <a:ext cx="8202977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7689"/>
                <a:gridCol w="2129355"/>
                <a:gridCol w="1274114"/>
                <a:gridCol w="2681819"/>
              </a:tblGrid>
              <a:tr h="570961"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Partnership types</a:t>
                      </a:r>
                      <a:endParaRPr lang="en-GB" sz="1600" b="1" baseline="30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Examples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Levels </a:t>
                      </a:r>
                      <a:r>
                        <a:rPr lang="en-GB" sz="1600" dirty="0" smtClean="0"/>
                        <a:t>of partnerships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Main partners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51770"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Programmes and projects </a:t>
                      </a:r>
                      <a:r>
                        <a:rPr lang="en-GB" sz="1600" b="0" dirty="0" smtClean="0"/>
                        <a:t>(CMR 1-3)</a:t>
                      </a:r>
                      <a:endParaRPr lang="en-GB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Private sector </a:t>
                      </a:r>
                      <a:r>
                        <a:rPr lang="en-GB" sz="1600" dirty="0" err="1" smtClean="0"/>
                        <a:t>devt</a:t>
                      </a:r>
                      <a:r>
                        <a:rPr lang="en-GB" sz="1600" dirty="0" smtClean="0"/>
                        <a:t>., climate change, KMI, nat. level policy dialogue, scaling-up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National, regional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Member governments, RPOs, NGOs, private sector, development partners,</a:t>
                      </a:r>
                      <a:r>
                        <a:rPr lang="en-GB" sz="1600" baseline="0" dirty="0" smtClean="0"/>
                        <a:t> UN agencies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11366"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Global policy dialogue </a:t>
                      </a:r>
                      <a:r>
                        <a:rPr lang="en-GB" sz="1600" b="0" dirty="0" smtClean="0"/>
                        <a:t>(CMR 8)</a:t>
                      </a:r>
                      <a:endParaRPr lang="en-GB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Food price volatility, CFS, Global</a:t>
                      </a:r>
                      <a:r>
                        <a:rPr lang="en-GB" sz="1600" baseline="0" dirty="0" smtClean="0"/>
                        <a:t> Donor Platform on </a:t>
                      </a:r>
                      <a:r>
                        <a:rPr lang="en-GB" sz="1600" baseline="0" dirty="0" smtClean="0"/>
                        <a:t>RD, gender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Global, regional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International organizations, research organizations</a:t>
                      </a:r>
                      <a:r>
                        <a:rPr lang="en-GB" sz="1600" dirty="0" smtClean="0"/>
                        <a:t>, member</a:t>
                      </a:r>
                      <a:r>
                        <a:rPr lang="en-GB" sz="1600" baseline="0" dirty="0" smtClean="0"/>
                        <a:t> governments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11366"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Resource mobilization </a:t>
                      </a:r>
                      <a:r>
                        <a:rPr lang="en-GB" sz="1600" b="0" dirty="0" smtClean="0"/>
                        <a:t>(CMR 10)</a:t>
                      </a:r>
                      <a:endParaRPr lang="en-GB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Replenishment, Supplementary</a:t>
                      </a:r>
                      <a:r>
                        <a:rPr lang="en-GB" sz="1600" baseline="0" dirty="0" smtClean="0"/>
                        <a:t> </a:t>
                      </a:r>
                      <a:r>
                        <a:rPr lang="en-GB" sz="1600" baseline="0" dirty="0" smtClean="0"/>
                        <a:t>funds, Spanish loan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/>
                        <a:t>Global</a:t>
                      </a:r>
                    </a:p>
                    <a:p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Member</a:t>
                      </a:r>
                      <a:r>
                        <a:rPr lang="en-GB" sz="1600" baseline="0" dirty="0" smtClean="0"/>
                        <a:t> </a:t>
                      </a:r>
                      <a:r>
                        <a:rPr lang="en-GB" sz="1600" baseline="0" dirty="0" smtClean="0"/>
                        <a:t>g</a:t>
                      </a:r>
                      <a:r>
                        <a:rPr lang="en-GB" sz="1600" dirty="0" smtClean="0"/>
                        <a:t>overnments, foundations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0961">
                <a:tc>
                  <a:txBody>
                    <a:bodyPr/>
                    <a:lstStyle/>
                    <a:p>
                      <a:r>
                        <a:rPr lang="en-GB" sz="1600" b="1" dirty="0" smtClean="0"/>
                        <a:t>Organizational efficiency </a:t>
                      </a:r>
                      <a:r>
                        <a:rPr lang="en-GB" sz="1600" b="0" dirty="0" smtClean="0"/>
                        <a:t>(CMR 4-7)</a:t>
                      </a:r>
                      <a:endParaRPr lang="en-GB" sz="16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RBA joint procurement, UN joint pension plan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 smtClean="0"/>
                        <a:t>Corporate</a:t>
                      </a:r>
                    </a:p>
                    <a:p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IFIs, UN agencies</a:t>
                      </a:r>
                      <a:endParaRPr lang="en-GB" sz="16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10745" y="6021288"/>
            <a:ext cx="80611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Partnership types defined relative to IFAD’s Corporate Management Results, considered critical to </a:t>
            </a:r>
            <a:r>
              <a:rPr lang="en-GB" sz="2000" dirty="0"/>
              <a:t>achieving IFAD’s overall strategic priorities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3180" y="1124744"/>
            <a:ext cx="80648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The strategic approach paper will </a:t>
            </a:r>
            <a:r>
              <a:rPr lang="en-GB" sz="2000" dirty="0" smtClean="0"/>
              <a:t>use </a:t>
            </a:r>
            <a:r>
              <a:rPr lang="en-GB" sz="2000" dirty="0"/>
              <a:t>the following </a:t>
            </a:r>
            <a:r>
              <a:rPr lang="en-GB" sz="2000" i="1" dirty="0"/>
              <a:t>descriptive</a:t>
            </a:r>
            <a:r>
              <a:rPr lang="en-GB" sz="2000" dirty="0"/>
              <a:t> typology </a:t>
            </a:r>
            <a:r>
              <a:rPr lang="en-GB" sz="2000" dirty="0" smtClean="0"/>
              <a:t>to aggregate IFAD’s </a:t>
            </a:r>
            <a:r>
              <a:rPr lang="en-GB" sz="2000" dirty="0" smtClean="0"/>
              <a:t>partnerships; </a:t>
            </a:r>
            <a:r>
              <a:rPr lang="en-GB" sz="2000" dirty="0" smtClean="0"/>
              <a:t>activities will be prioritised under </a:t>
            </a:r>
            <a:r>
              <a:rPr lang="en-GB" sz="2000" dirty="0" smtClean="0"/>
              <a:t>each type: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40192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smtClean="0">
                <a:solidFill>
                  <a:schemeClr val="accent2">
                    <a:lumMod val="75000"/>
                  </a:schemeClr>
                </a:solidFill>
              </a:rPr>
              <a:t>The </a:t>
            </a:r>
            <a:r>
              <a:rPr lang="en-GB" sz="3600" dirty="0" smtClean="0">
                <a:solidFill>
                  <a:schemeClr val="accent2">
                    <a:lumMod val="75000"/>
                  </a:schemeClr>
                </a:solidFill>
              </a:rPr>
              <a:t>paper </a:t>
            </a:r>
            <a:r>
              <a:rPr lang="en-GB" sz="3600" dirty="0" smtClean="0">
                <a:solidFill>
                  <a:schemeClr val="accent2">
                    <a:lumMod val="75000"/>
                  </a:schemeClr>
                </a:solidFill>
              </a:rPr>
              <a:t>will also highlight the following:</a:t>
            </a:r>
            <a:endParaRPr lang="en-GB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7992888" cy="4896544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3400" dirty="0" smtClean="0"/>
              <a:t>That while there are vastly different sorts of partnerships with a wide variety of partners, under all four partnership types</a:t>
            </a:r>
            <a:r>
              <a:rPr lang="en-GB" sz="3400" dirty="0" smtClean="0">
                <a:solidFill>
                  <a:prstClr val="black"/>
                </a:solidFill>
              </a:rPr>
              <a:t>:</a:t>
            </a:r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n-GB" dirty="0" smtClean="0">
                <a:solidFill>
                  <a:prstClr val="black"/>
                </a:solidFill>
              </a:rPr>
              <a:t>Focus </a:t>
            </a:r>
            <a:r>
              <a:rPr lang="en-GB" dirty="0" smtClean="0">
                <a:solidFill>
                  <a:prstClr val="black"/>
                </a:solidFill>
              </a:rPr>
              <a:t>needs to be on development impact for </a:t>
            </a:r>
            <a:r>
              <a:rPr lang="en-GB" dirty="0" smtClean="0"/>
              <a:t>rural </a:t>
            </a:r>
            <a:r>
              <a:rPr lang="en-GB" dirty="0"/>
              <a:t>poverty </a:t>
            </a:r>
            <a:r>
              <a:rPr lang="en-GB" dirty="0" smtClean="0"/>
              <a:t>reduction, as defined in the Strategic Framework 2011-2015 </a:t>
            </a:r>
            <a:endParaRPr lang="en-GB" dirty="0" smtClean="0">
              <a:solidFill>
                <a:prstClr val="black"/>
              </a:solidFill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dirty="0" smtClean="0">
                <a:solidFill>
                  <a:prstClr val="black"/>
                </a:solidFill>
              </a:rPr>
              <a:t>Scaling-up is a priority: it </a:t>
            </a:r>
            <a:r>
              <a:rPr lang="en-GB" dirty="0" smtClean="0">
                <a:solidFill>
                  <a:prstClr val="black"/>
                </a:solidFill>
              </a:rPr>
              <a:t>will be central to expanded impact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dirty="0" smtClean="0">
                <a:solidFill>
                  <a:prstClr val="black"/>
                </a:solidFill>
              </a:rPr>
              <a:t>Issues </a:t>
            </a:r>
            <a:r>
              <a:rPr lang="en-GB" dirty="0">
                <a:solidFill>
                  <a:prstClr val="black"/>
                </a:solidFill>
              </a:rPr>
              <a:t>of knowledge management and </a:t>
            </a:r>
            <a:r>
              <a:rPr lang="en-GB" dirty="0" smtClean="0">
                <a:solidFill>
                  <a:prstClr val="black"/>
                </a:solidFill>
              </a:rPr>
              <a:t>innovation – of learning – </a:t>
            </a:r>
            <a:r>
              <a:rPr lang="en-GB" dirty="0">
                <a:solidFill>
                  <a:prstClr val="black"/>
                </a:solidFill>
              </a:rPr>
              <a:t>are </a:t>
            </a:r>
            <a:r>
              <a:rPr lang="en-GB" dirty="0" smtClean="0">
                <a:solidFill>
                  <a:prstClr val="black"/>
                </a:solidFill>
              </a:rPr>
              <a:t>critical</a:t>
            </a:r>
            <a:endParaRPr lang="en-GB" dirty="0">
              <a:solidFill>
                <a:prstClr val="black"/>
              </a:solidFill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dirty="0">
                <a:solidFill>
                  <a:prstClr val="black"/>
                </a:solidFill>
              </a:rPr>
              <a:t>IFAD </a:t>
            </a:r>
            <a:r>
              <a:rPr lang="en-GB" dirty="0" smtClean="0">
                <a:solidFill>
                  <a:prstClr val="black"/>
                </a:solidFill>
              </a:rPr>
              <a:t>can offer </a:t>
            </a:r>
            <a:r>
              <a:rPr lang="en-GB" dirty="0">
                <a:solidFill>
                  <a:prstClr val="black"/>
                </a:solidFill>
              </a:rPr>
              <a:t>substantial value added acting as a broker/facilitator of </a:t>
            </a:r>
            <a:r>
              <a:rPr lang="en-GB" dirty="0" smtClean="0">
                <a:solidFill>
                  <a:prstClr val="black"/>
                </a:solidFill>
              </a:rPr>
              <a:t>partnerships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dirty="0" smtClean="0">
                <a:solidFill>
                  <a:prstClr val="black"/>
                </a:solidFill>
              </a:rPr>
              <a:t>There is need to review new and renewed partnerships for their contribution to IFAD objectives, and </a:t>
            </a:r>
            <a:r>
              <a:rPr lang="en-GB" dirty="0" smtClean="0">
                <a:solidFill>
                  <a:prstClr val="black"/>
                </a:solidFill>
              </a:rPr>
              <a:t>discontinue those whose </a:t>
            </a:r>
            <a:r>
              <a:rPr lang="en-GB" dirty="0" smtClean="0">
                <a:solidFill>
                  <a:prstClr val="black"/>
                </a:solidFill>
              </a:rPr>
              <a:t>costs </a:t>
            </a:r>
            <a:r>
              <a:rPr lang="en-GB" dirty="0" smtClean="0">
                <a:solidFill>
                  <a:prstClr val="black"/>
                </a:solidFill>
              </a:rPr>
              <a:t>outweigh the benefits</a:t>
            </a:r>
            <a:endParaRPr lang="en-GB" dirty="0" smtClean="0">
              <a:solidFill>
                <a:prstClr val="black"/>
              </a:solidFill>
            </a:endParaRP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en-GB" dirty="0" smtClean="0">
                <a:solidFill>
                  <a:prstClr val="black"/>
                </a:solidFill>
              </a:rPr>
              <a:t>It is important to strengthen IFAD’s capacity to effectively manage partnerships</a:t>
            </a:r>
          </a:p>
          <a:p>
            <a:pPr marL="0" indent="0">
              <a:lnSpc>
                <a:spcPct val="120000"/>
              </a:lnSpc>
              <a:buNone/>
            </a:pPr>
            <a:endParaRPr lang="en-GB" dirty="0">
              <a:solidFill>
                <a:prstClr val="black"/>
              </a:solidFill>
            </a:endParaRPr>
          </a:p>
          <a:p>
            <a:pPr>
              <a:spcBef>
                <a:spcPts val="1200"/>
              </a:spcBef>
            </a:pPr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val="2438542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09" y="10100"/>
            <a:ext cx="8229600" cy="1143000"/>
          </a:xfrm>
        </p:spPr>
        <p:txBody>
          <a:bodyPr>
            <a:noAutofit/>
          </a:bodyPr>
          <a:lstStyle/>
          <a:p>
            <a:r>
              <a:rPr lang="en-GB" sz="3600" dirty="0" smtClean="0">
                <a:solidFill>
                  <a:schemeClr val="accent2">
                    <a:lumMod val="75000"/>
                  </a:schemeClr>
                </a:solidFill>
              </a:rPr>
              <a:t>Strengthening IFAD’s capacity to effectively manage partnerships</a:t>
            </a:r>
            <a:endParaRPr lang="en-GB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6903622"/>
              </p:ext>
            </p:extLst>
          </p:nvPr>
        </p:nvGraphicFramePr>
        <p:xfrm>
          <a:off x="398492" y="2152470"/>
          <a:ext cx="8208912" cy="4529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5832648"/>
              </a:tblGrid>
              <a:tr h="504056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bg1"/>
                          </a:solidFill>
                        </a:rPr>
                        <a:t>RESOURCE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solidFill>
                            <a:schemeClr val="bg1"/>
                          </a:solidFill>
                        </a:rPr>
                        <a:t>EXAMPLE</a:t>
                      </a: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73208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Tools/Instruments</a:t>
                      </a: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Develop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 c</a:t>
                      </a:r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riteria for partnership assessment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 and </a:t>
                      </a:r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selection (shared objectives,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 clear agenda, capacity of partner, value for money, etc.)</a:t>
                      </a: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3208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Systems</a:t>
                      </a: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Define e.g. institutional responsibilities for developing, managing,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 monitoring 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and reviewing </a:t>
                      </a:r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partnerships</a:t>
                      </a:r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;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 the role of 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RMP; incentives for partnership development</a:t>
                      </a: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3208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Processes</a:t>
                      </a: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Internalise partnerships in business processes, in e.g. project design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 or </a:t>
                      </a:r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HR competencies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3208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Training</a:t>
                      </a: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Strengthen skills of key staff in partnership management, partnership brokerage</a:t>
                      </a: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3208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Learning</a:t>
                      </a: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Integrate review and capturing lessons from partnerships, evaluating the strategy</a:t>
                      </a: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5536" y="1340768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The strategic approach paper will provide guidance to IFAD on how to effectively manage partnerships, with attention given to the following areas: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20129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>
                <a:solidFill>
                  <a:schemeClr val="accent2">
                    <a:lumMod val="75000"/>
                  </a:schemeClr>
                </a:solidFill>
              </a:rPr>
              <a:t>Questions to Executive Board members</a:t>
            </a:r>
            <a:endParaRPr lang="en-GB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844824"/>
            <a:ext cx="8064896" cy="417646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en-GB" sz="2400" dirty="0" smtClean="0"/>
              <a:t>What partnership experiences can you share that would be helpful to IFAD?</a:t>
            </a:r>
          </a:p>
          <a:p>
            <a:pPr>
              <a:spcBef>
                <a:spcPts val="1200"/>
              </a:spcBef>
            </a:pPr>
            <a:r>
              <a:rPr lang="en-GB" sz="2400" dirty="0" smtClean="0"/>
              <a:t>What </a:t>
            </a:r>
            <a:r>
              <a:rPr lang="en-GB" sz="2400" dirty="0" smtClean="0"/>
              <a:t>do you see as the key </a:t>
            </a:r>
            <a:r>
              <a:rPr lang="en-GB" sz="2400" dirty="0" smtClean="0"/>
              <a:t>challenges and opportunities </a:t>
            </a:r>
            <a:r>
              <a:rPr lang="en-GB" sz="2400" dirty="0" smtClean="0"/>
              <a:t>of partnerships for </a:t>
            </a:r>
            <a:r>
              <a:rPr lang="en-GB" sz="2400" dirty="0"/>
              <a:t>IFAD?</a:t>
            </a:r>
            <a:endParaRPr lang="en-GB" sz="2400" dirty="0" smtClean="0"/>
          </a:p>
          <a:p>
            <a:pPr>
              <a:spcBef>
                <a:spcPts val="1200"/>
              </a:spcBef>
            </a:pPr>
            <a:r>
              <a:rPr lang="en-GB" sz="2400" dirty="0" smtClean="0"/>
              <a:t>Is the proposal to develop a strategic approach paper an appropriate one</a:t>
            </a:r>
            <a:r>
              <a:rPr lang="en-GB" sz="2400" dirty="0" smtClean="0"/>
              <a:t>?</a:t>
            </a:r>
          </a:p>
          <a:p>
            <a:pPr>
              <a:spcBef>
                <a:spcPts val="1200"/>
              </a:spcBef>
            </a:pPr>
            <a:r>
              <a:rPr lang="en-GB" sz="2400" dirty="0" smtClean="0"/>
              <a:t>What do you see as its key elements?</a:t>
            </a:r>
            <a:endParaRPr lang="en-GB" sz="2400" dirty="0" smtClean="0"/>
          </a:p>
          <a:p>
            <a:pPr>
              <a:spcBef>
                <a:spcPts val="1200"/>
              </a:spcBef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223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Background and process</a:t>
            </a:r>
            <a:endParaRPr lang="en-GB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373616" cy="5328592"/>
          </a:xfrm>
        </p:spPr>
        <p:txBody>
          <a:bodyPr>
            <a:normAutofit fontScale="62500" lnSpcReduction="20000"/>
          </a:bodyPr>
          <a:lstStyle/>
          <a:p>
            <a:pPr lvl="0">
              <a:lnSpc>
                <a:spcPct val="120000"/>
              </a:lnSpc>
              <a:spcBef>
                <a:spcPts val="600"/>
              </a:spcBef>
            </a:pPr>
            <a:r>
              <a:rPr lang="en-GB" sz="2900" dirty="0">
                <a:solidFill>
                  <a:prstClr val="black"/>
                </a:solidFill>
              </a:rPr>
              <a:t>C</a:t>
            </a:r>
            <a:r>
              <a:rPr lang="en-GB" sz="2900" dirty="0" smtClean="0">
                <a:solidFill>
                  <a:prstClr val="black"/>
                </a:solidFill>
              </a:rPr>
              <a:t>onsultation </a:t>
            </a:r>
            <a:r>
              <a:rPr lang="en-GB" sz="2900" dirty="0">
                <a:solidFill>
                  <a:prstClr val="black"/>
                </a:solidFill>
              </a:rPr>
              <a:t>document of Eighth </a:t>
            </a:r>
            <a:r>
              <a:rPr lang="en-GB" sz="2900" dirty="0" smtClean="0">
                <a:solidFill>
                  <a:prstClr val="black"/>
                </a:solidFill>
              </a:rPr>
              <a:t>Replenishment </a:t>
            </a:r>
            <a:r>
              <a:rPr lang="en-GB" sz="2900" dirty="0" smtClean="0">
                <a:solidFill>
                  <a:prstClr val="black"/>
                </a:solidFill>
              </a:rPr>
              <a:t>c</a:t>
            </a:r>
            <a:r>
              <a:rPr lang="en-GB" sz="2900" dirty="0" smtClean="0">
                <a:solidFill>
                  <a:prstClr val="black"/>
                </a:solidFill>
              </a:rPr>
              <a:t>ommitted IFAD </a:t>
            </a:r>
            <a:r>
              <a:rPr lang="en-GB" sz="2900" dirty="0">
                <a:solidFill>
                  <a:prstClr val="black"/>
                </a:solidFill>
              </a:rPr>
              <a:t>to </a:t>
            </a:r>
            <a:r>
              <a:rPr lang="en-GB" sz="2900" dirty="0" smtClean="0">
                <a:solidFill>
                  <a:prstClr val="black"/>
                </a:solidFill>
              </a:rPr>
              <a:t>prepare partnership strategy</a:t>
            </a:r>
          </a:p>
          <a:p>
            <a:pPr lvl="0">
              <a:lnSpc>
                <a:spcPct val="120000"/>
              </a:lnSpc>
              <a:spcBef>
                <a:spcPts val="600"/>
              </a:spcBef>
            </a:pPr>
            <a:r>
              <a:rPr lang="en-GB" sz="2900" dirty="0" smtClean="0">
                <a:solidFill>
                  <a:prstClr val="black"/>
                </a:solidFill>
              </a:rPr>
              <a:t>Strategic Framework 2011-2015 reconfirmed the importance of partnerships for IFAD’s work – one of its ‘principles of engagement’</a:t>
            </a:r>
          </a:p>
          <a:p>
            <a:pPr lvl="0">
              <a:lnSpc>
                <a:spcPct val="120000"/>
              </a:lnSpc>
              <a:spcBef>
                <a:spcPts val="600"/>
              </a:spcBef>
            </a:pPr>
            <a:r>
              <a:rPr lang="en-GB" sz="2900" dirty="0" smtClean="0">
                <a:solidFill>
                  <a:prstClr val="black"/>
                </a:solidFill>
              </a:rPr>
              <a:t>Initial </a:t>
            </a:r>
            <a:r>
              <a:rPr lang="en-GB" sz="2900" dirty="0" smtClean="0">
                <a:solidFill>
                  <a:prstClr val="black"/>
                </a:solidFill>
              </a:rPr>
              <a:t>work </a:t>
            </a:r>
            <a:r>
              <a:rPr lang="en-GB" sz="2900" dirty="0" smtClean="0">
                <a:solidFill>
                  <a:prstClr val="black"/>
                </a:solidFill>
              </a:rPr>
              <a:t>towards strategy – </a:t>
            </a:r>
            <a:r>
              <a:rPr lang="en-GB" sz="2900" dirty="0" smtClean="0">
                <a:solidFill>
                  <a:prstClr val="black"/>
                </a:solidFill>
              </a:rPr>
              <a:t>Information Note to </a:t>
            </a:r>
            <a:r>
              <a:rPr lang="en-GB" sz="2900" dirty="0" smtClean="0">
                <a:solidFill>
                  <a:prstClr val="black"/>
                </a:solidFill>
              </a:rPr>
              <a:t>Executive Board Sept. </a:t>
            </a:r>
            <a:r>
              <a:rPr lang="en-GB" sz="2900" dirty="0" smtClean="0">
                <a:solidFill>
                  <a:prstClr val="black"/>
                </a:solidFill>
              </a:rPr>
              <a:t>2011, led from NALO</a:t>
            </a:r>
          </a:p>
          <a:p>
            <a:pPr lvl="0">
              <a:lnSpc>
                <a:spcPct val="120000"/>
              </a:lnSpc>
              <a:spcBef>
                <a:spcPts val="600"/>
              </a:spcBef>
            </a:pPr>
            <a:r>
              <a:rPr lang="en-GB" sz="2900" dirty="0" smtClean="0">
                <a:solidFill>
                  <a:prstClr val="black"/>
                </a:solidFill>
              </a:rPr>
              <a:t>Policy </a:t>
            </a:r>
            <a:r>
              <a:rPr lang="en-GB" sz="2900" dirty="0" smtClean="0">
                <a:solidFill>
                  <a:prstClr val="black"/>
                </a:solidFill>
              </a:rPr>
              <a:t>Reference Group </a:t>
            </a:r>
            <a:r>
              <a:rPr lang="en-GB" sz="2900" dirty="0" smtClean="0">
                <a:solidFill>
                  <a:prstClr val="black"/>
                </a:solidFill>
              </a:rPr>
              <a:t>for strategy established Oct. </a:t>
            </a:r>
            <a:r>
              <a:rPr lang="en-GB" sz="2900" dirty="0" smtClean="0">
                <a:solidFill>
                  <a:prstClr val="black"/>
                </a:solidFill>
              </a:rPr>
              <a:t>2011, met twice to date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GB" sz="2900" dirty="0">
                <a:solidFill>
                  <a:prstClr val="black"/>
                </a:solidFill>
              </a:rPr>
              <a:t>Interviews </a:t>
            </a:r>
            <a:r>
              <a:rPr lang="en-GB" sz="2900" dirty="0" smtClean="0">
                <a:solidFill>
                  <a:prstClr val="black"/>
                </a:solidFill>
              </a:rPr>
              <a:t>with </a:t>
            </a:r>
            <a:r>
              <a:rPr lang="en-GB" sz="2900" dirty="0">
                <a:solidFill>
                  <a:prstClr val="black"/>
                </a:solidFill>
              </a:rPr>
              <a:t>staff and </a:t>
            </a:r>
            <a:r>
              <a:rPr lang="en-GB" sz="2900" dirty="0" smtClean="0">
                <a:solidFill>
                  <a:prstClr val="black"/>
                </a:solidFill>
              </a:rPr>
              <a:t>managers; </a:t>
            </a:r>
            <a:r>
              <a:rPr lang="en-GB" sz="2900" dirty="0">
                <a:solidFill>
                  <a:prstClr val="black"/>
                </a:solidFill>
              </a:rPr>
              <a:t>meetings </a:t>
            </a:r>
            <a:r>
              <a:rPr lang="en-GB" sz="2900" dirty="0" smtClean="0">
                <a:solidFill>
                  <a:prstClr val="black"/>
                </a:solidFill>
              </a:rPr>
              <a:t>with Resource Mobilisation and Partnerships Office (RMP), with CPM focus group; </a:t>
            </a:r>
            <a:r>
              <a:rPr lang="en-GB" sz="2900" dirty="0" smtClean="0">
                <a:solidFill>
                  <a:prstClr val="black"/>
                </a:solidFill>
              </a:rPr>
              <a:t>research and initial </a:t>
            </a:r>
            <a:r>
              <a:rPr lang="en-GB" sz="2900" dirty="0">
                <a:solidFill>
                  <a:prstClr val="black"/>
                </a:solidFill>
              </a:rPr>
              <a:t>consultation with IFAD partners; </a:t>
            </a:r>
            <a:r>
              <a:rPr lang="en-GB" sz="2900" dirty="0" smtClean="0">
                <a:solidFill>
                  <a:prstClr val="black"/>
                </a:solidFill>
              </a:rPr>
              <a:t>mapping of </a:t>
            </a:r>
            <a:r>
              <a:rPr lang="en-GB" sz="2900" dirty="0" smtClean="0">
                <a:solidFill>
                  <a:prstClr val="black"/>
                </a:solidFill>
              </a:rPr>
              <a:t>IFAD’s existing </a:t>
            </a:r>
            <a:r>
              <a:rPr lang="en-GB" sz="2900" dirty="0" smtClean="0">
                <a:solidFill>
                  <a:prstClr val="black"/>
                </a:solidFill>
              </a:rPr>
              <a:t>partnerships; review </a:t>
            </a:r>
            <a:r>
              <a:rPr lang="en-GB" sz="2900" dirty="0">
                <a:solidFill>
                  <a:prstClr val="black"/>
                </a:solidFill>
              </a:rPr>
              <a:t>of key </a:t>
            </a:r>
            <a:r>
              <a:rPr lang="en-GB" sz="2900" dirty="0" smtClean="0">
                <a:solidFill>
                  <a:prstClr val="black"/>
                </a:solidFill>
              </a:rPr>
              <a:t>documentation, including IOE work</a:t>
            </a:r>
            <a:endParaRPr lang="en-GB" sz="2900" dirty="0">
              <a:solidFill>
                <a:prstClr val="black"/>
              </a:solidFill>
            </a:endParaRPr>
          </a:p>
          <a:p>
            <a:pPr lvl="0">
              <a:lnSpc>
                <a:spcPct val="120000"/>
              </a:lnSpc>
              <a:spcBef>
                <a:spcPts val="600"/>
              </a:spcBef>
            </a:pPr>
            <a:r>
              <a:rPr lang="en-GB" sz="2900" i="1" dirty="0" smtClean="0">
                <a:solidFill>
                  <a:prstClr val="black"/>
                </a:solidFill>
              </a:rPr>
              <a:t>The Partnering Initiative </a:t>
            </a:r>
            <a:r>
              <a:rPr lang="en-GB" sz="2900" dirty="0" smtClean="0">
                <a:solidFill>
                  <a:prstClr val="black"/>
                </a:solidFill>
              </a:rPr>
              <a:t>(TPI) – specialised NGO – supporting the in-house work</a:t>
            </a:r>
          </a:p>
          <a:p>
            <a:pPr lvl="0">
              <a:lnSpc>
                <a:spcPct val="120000"/>
              </a:lnSpc>
              <a:spcBef>
                <a:spcPts val="600"/>
              </a:spcBef>
            </a:pPr>
            <a:r>
              <a:rPr lang="en-GB" sz="2900" dirty="0" smtClean="0">
                <a:solidFill>
                  <a:schemeClr val="accent2">
                    <a:lumMod val="75000"/>
                  </a:schemeClr>
                </a:solidFill>
              </a:rPr>
              <a:t>Presentation of preliminary ideas to Informal Seminar of Executive Board </a:t>
            </a:r>
            <a:r>
              <a:rPr lang="en-GB" sz="2900" dirty="0" smtClean="0">
                <a:solidFill>
                  <a:schemeClr val="accent2">
                    <a:lumMod val="75000"/>
                  </a:schemeClr>
                </a:solidFill>
              </a:rPr>
              <a:t>Dec. 2011 </a:t>
            </a:r>
            <a:r>
              <a:rPr lang="en-GB" sz="2900" dirty="0" smtClean="0">
                <a:solidFill>
                  <a:schemeClr val="accent2">
                    <a:lumMod val="75000"/>
                  </a:schemeClr>
                </a:solidFill>
              </a:rPr>
              <a:t>– for discussion and views</a:t>
            </a:r>
          </a:p>
          <a:p>
            <a:pPr lvl="0">
              <a:lnSpc>
                <a:spcPct val="120000"/>
              </a:lnSpc>
              <a:spcBef>
                <a:spcPts val="600"/>
              </a:spcBef>
            </a:pPr>
            <a:r>
              <a:rPr lang="en-GB" sz="2900" dirty="0" smtClean="0">
                <a:solidFill>
                  <a:prstClr val="black"/>
                </a:solidFill>
              </a:rPr>
              <a:t>Sharing of draft strategy document for comments, and presentation of final version to Executive Board in 2012</a:t>
            </a:r>
          </a:p>
          <a:p>
            <a:pPr lvl="0"/>
            <a:endParaRPr lang="en-GB" sz="2700" dirty="0" smtClean="0">
              <a:solidFill>
                <a:prstClr val="black"/>
              </a:solidFill>
            </a:endParaRPr>
          </a:p>
          <a:p>
            <a:pPr lvl="0"/>
            <a:endParaRPr lang="en-GB" sz="2700" dirty="0">
              <a:solidFill>
                <a:prstClr val="black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1935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7544" y="3196"/>
            <a:ext cx="8229600" cy="1143000"/>
          </a:xfrm>
        </p:spPr>
        <p:txBody>
          <a:bodyPr>
            <a:normAutofit/>
          </a:bodyPr>
          <a:lstStyle/>
          <a:p>
            <a:r>
              <a:rPr lang="en-GB" sz="3800" dirty="0" smtClean="0">
                <a:solidFill>
                  <a:schemeClr val="accent2">
                    <a:lumMod val="75000"/>
                  </a:schemeClr>
                </a:solidFill>
              </a:rPr>
              <a:t>Partnerships are integral to IFAD’s work</a:t>
            </a:r>
            <a:endParaRPr lang="en-GB" sz="3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9376" y="980728"/>
            <a:ext cx="7331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prstClr val="black"/>
                </a:solidFill>
              </a:rPr>
              <a:t>IFAD </a:t>
            </a:r>
            <a:r>
              <a:rPr lang="en-GB" dirty="0" smtClean="0">
                <a:solidFill>
                  <a:prstClr val="black"/>
                </a:solidFill>
              </a:rPr>
              <a:t>works </a:t>
            </a:r>
            <a:r>
              <a:rPr lang="en-GB" dirty="0" smtClean="0">
                <a:solidFill>
                  <a:prstClr val="black"/>
                </a:solidFill>
              </a:rPr>
              <a:t>with many sorts of partners, </a:t>
            </a:r>
            <a:r>
              <a:rPr lang="en-GB" dirty="0">
                <a:solidFill>
                  <a:prstClr val="black"/>
                </a:solidFill>
              </a:rPr>
              <a:t>in virtually all aspects of its </a:t>
            </a:r>
            <a:r>
              <a:rPr lang="en-GB" dirty="0" smtClean="0">
                <a:solidFill>
                  <a:prstClr val="black"/>
                </a:solidFill>
              </a:rPr>
              <a:t>work: 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611560" y="4581128"/>
            <a:ext cx="8435280" cy="21602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GB" sz="1800" dirty="0" smtClean="0">
                <a:solidFill>
                  <a:prstClr val="black"/>
                </a:solidFill>
              </a:rPr>
              <a:t>Partnerships exist at global/corporate, regional and national/local levels</a:t>
            </a:r>
          </a:p>
          <a:p>
            <a:pPr>
              <a:spcBef>
                <a:spcPts val="400"/>
              </a:spcBef>
            </a:pPr>
            <a:r>
              <a:rPr lang="en-GB" sz="1800" dirty="0" smtClean="0">
                <a:solidFill>
                  <a:prstClr val="black"/>
                </a:solidFill>
              </a:rPr>
              <a:t>Many officialised through MOUs, agreements; but also many less formal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en-GB" sz="2000" dirty="0" smtClean="0">
                <a:solidFill>
                  <a:prstClr val="black"/>
                </a:solidFill>
              </a:rPr>
              <a:t>IFAD also draws on its experience, reputation and networks to </a:t>
            </a:r>
            <a:r>
              <a:rPr lang="en-GB" sz="2000" b="1" i="1" dirty="0" smtClean="0">
                <a:solidFill>
                  <a:prstClr val="black"/>
                </a:solidFill>
              </a:rPr>
              <a:t>broker</a:t>
            </a:r>
            <a:r>
              <a:rPr lang="en-GB" sz="2000" b="1" dirty="0" smtClean="0">
                <a:solidFill>
                  <a:prstClr val="black"/>
                </a:solidFill>
              </a:rPr>
              <a:t> partnerships</a:t>
            </a:r>
            <a:r>
              <a:rPr lang="en-GB" sz="2000" dirty="0" smtClean="0">
                <a:solidFill>
                  <a:prstClr val="black"/>
                </a:solidFill>
              </a:rPr>
              <a:t>: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1800" dirty="0" smtClean="0">
                <a:solidFill>
                  <a:prstClr val="black"/>
                </a:solidFill>
              </a:rPr>
              <a:t>Between governments and RPOs/ private sector; for south-south learning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1800" dirty="0" smtClean="0">
                <a:solidFill>
                  <a:prstClr val="black"/>
                </a:solidFill>
              </a:rPr>
              <a:t>Growing role in increasingly complex and differentiated world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1800" dirty="0" smtClean="0">
                <a:solidFill>
                  <a:prstClr val="black"/>
                </a:solidFill>
              </a:rPr>
              <a:t>Offers scope to enhance IFAD’s value to governments and other stakeholders</a:t>
            </a:r>
          </a:p>
          <a:p>
            <a:endParaRPr lang="en-GB" sz="1800" dirty="0">
              <a:solidFill>
                <a:prstClr val="black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829200" y="1422385"/>
            <a:ext cx="3919264" cy="304036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itchFamily="34" charset="0"/>
              <a:buChar char="•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Resource mobilization, scaling up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Programmes and projects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Policy dialogue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KMI, lesson learning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Communications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Administrative efficiency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dirty="0" smtClean="0">
                <a:solidFill>
                  <a:schemeClr val="tx2">
                    <a:lumMod val="75000"/>
                  </a:schemeClr>
                </a:solidFill>
              </a:rPr>
              <a:t>Institutional representation/ credibility</a:t>
            </a:r>
            <a:endParaRPr lang="en-GB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51520" y="1464877"/>
            <a:ext cx="4032448" cy="2955378"/>
          </a:xfrm>
          <a:prstGeom prst="roundRect">
            <a:avLst>
              <a:gd name="adj" fmla="val 13363"/>
            </a:avLst>
          </a:prstGeom>
          <a:solidFill>
            <a:srgbClr val="A7E717">
              <a:alpha val="6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spcBef>
                <a:spcPts val="300"/>
              </a:spcBef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accent2">
                    <a:lumMod val="50000"/>
                  </a:schemeClr>
                </a:solidFill>
              </a:rPr>
              <a:t>Member governments</a:t>
            </a:r>
          </a:p>
          <a:p>
            <a:pPr marL="285750" indent="-285750">
              <a:spcBef>
                <a:spcPts val="300"/>
              </a:spcBef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accent2">
                    <a:lumMod val="50000"/>
                  </a:schemeClr>
                </a:solidFill>
              </a:rPr>
              <a:t>NGOs / foundations</a:t>
            </a:r>
          </a:p>
          <a:p>
            <a:pPr marL="285750" indent="-285750">
              <a:spcBef>
                <a:spcPts val="300"/>
              </a:spcBef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accent2">
                    <a:lumMod val="50000"/>
                  </a:schemeClr>
                </a:solidFill>
              </a:rPr>
              <a:t>Civil </a:t>
            </a:r>
            <a:r>
              <a:rPr lang="en-GB" sz="1600" dirty="0" smtClean="0">
                <a:solidFill>
                  <a:schemeClr val="accent2">
                    <a:lumMod val="50000"/>
                  </a:schemeClr>
                </a:solidFill>
              </a:rPr>
              <a:t>society / farmers’ organizations</a:t>
            </a:r>
            <a:endParaRPr lang="en-GB" sz="1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285750" indent="-285750">
              <a:spcBef>
                <a:spcPts val="300"/>
              </a:spcBef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accent2">
                    <a:lumMod val="50000"/>
                  </a:schemeClr>
                </a:solidFill>
              </a:rPr>
              <a:t>International </a:t>
            </a:r>
            <a:r>
              <a:rPr lang="en-GB" sz="1600" dirty="0" smtClean="0">
                <a:solidFill>
                  <a:schemeClr val="accent2">
                    <a:lumMod val="50000"/>
                  </a:schemeClr>
                </a:solidFill>
              </a:rPr>
              <a:t>organizations (RBAs, </a:t>
            </a:r>
            <a:r>
              <a:rPr lang="en-GB" sz="1600" dirty="0" smtClean="0">
                <a:solidFill>
                  <a:schemeClr val="accent2">
                    <a:lumMod val="50000"/>
                  </a:schemeClr>
                </a:solidFill>
              </a:rPr>
              <a:t>other UN</a:t>
            </a:r>
            <a:r>
              <a:rPr lang="en-GB" sz="1600" dirty="0" smtClean="0">
                <a:solidFill>
                  <a:schemeClr val="accent2">
                    <a:lumMod val="50000"/>
                  </a:schemeClr>
                </a:solidFill>
              </a:rPr>
              <a:t>, CGIAR)</a:t>
            </a:r>
          </a:p>
          <a:p>
            <a:pPr marL="285750" indent="-285750">
              <a:spcBef>
                <a:spcPts val="300"/>
              </a:spcBef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accent2">
                    <a:lumMod val="50000"/>
                  </a:schemeClr>
                </a:solidFill>
              </a:rPr>
              <a:t>Bilateral/multilateral </a:t>
            </a:r>
            <a:r>
              <a:rPr lang="en-GB" sz="1600" dirty="0" err="1" smtClean="0">
                <a:solidFill>
                  <a:schemeClr val="accent2">
                    <a:lumMod val="50000"/>
                  </a:schemeClr>
                </a:solidFill>
              </a:rPr>
              <a:t>devt</a:t>
            </a:r>
            <a:r>
              <a:rPr lang="en-GB" sz="1600" dirty="0" smtClean="0">
                <a:solidFill>
                  <a:schemeClr val="accent2">
                    <a:lumMod val="50000"/>
                  </a:schemeClr>
                </a:solidFill>
              </a:rPr>
              <a:t>. organizations</a:t>
            </a:r>
          </a:p>
          <a:p>
            <a:pPr marL="285750" indent="-285750">
              <a:spcBef>
                <a:spcPts val="300"/>
              </a:spcBef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accent2">
                    <a:lumMod val="50000"/>
                  </a:schemeClr>
                </a:solidFill>
              </a:rPr>
              <a:t>Policy research institutions/universities</a:t>
            </a:r>
            <a:endParaRPr lang="en-GB" sz="1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285750" indent="-285750">
              <a:spcBef>
                <a:spcPts val="300"/>
              </a:spcBef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accent2">
                    <a:lumMod val="50000"/>
                  </a:schemeClr>
                </a:solidFill>
              </a:rPr>
              <a:t>Regional organizations</a:t>
            </a:r>
          </a:p>
          <a:p>
            <a:pPr marL="285750" indent="-285750">
              <a:spcBef>
                <a:spcPts val="300"/>
              </a:spcBef>
              <a:buFont typeface="Arial" pitchFamily="34" charset="0"/>
              <a:buChar char="•"/>
            </a:pPr>
            <a:r>
              <a:rPr lang="en-GB" sz="1600" dirty="0" smtClean="0">
                <a:solidFill>
                  <a:schemeClr val="accent2">
                    <a:lumMod val="50000"/>
                  </a:schemeClr>
                </a:solidFill>
              </a:rPr>
              <a:t>Private sector</a:t>
            </a:r>
          </a:p>
          <a:p>
            <a:pPr algn="ctr"/>
            <a:endParaRPr lang="en-GB" dirty="0"/>
          </a:p>
        </p:txBody>
      </p:sp>
      <p:sp>
        <p:nvSpPr>
          <p:cNvPr id="10" name="Left-Right Arrow 9"/>
          <p:cNvSpPr/>
          <p:nvPr/>
        </p:nvSpPr>
        <p:spPr>
          <a:xfrm>
            <a:off x="4067944" y="2492896"/>
            <a:ext cx="936104" cy="648072"/>
          </a:xfrm>
          <a:prstGeom prst="left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025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7"/>
            <a:ext cx="8229600" cy="852999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chemeClr val="accent2">
                    <a:lumMod val="75000"/>
                  </a:schemeClr>
                </a:solidFill>
              </a:rPr>
              <a:t>So </a:t>
            </a:r>
            <a:r>
              <a:rPr lang="en-GB" sz="3600" dirty="0">
                <a:solidFill>
                  <a:schemeClr val="accent2">
                    <a:lumMod val="75000"/>
                  </a:schemeClr>
                </a:solidFill>
              </a:rPr>
              <a:t>why </a:t>
            </a:r>
            <a:r>
              <a:rPr lang="en-GB" sz="3600" dirty="0" smtClean="0">
                <a:solidFill>
                  <a:schemeClr val="accent2">
                    <a:lumMod val="75000"/>
                  </a:schemeClr>
                </a:solidFill>
              </a:rPr>
              <a:t>an IFAD partnership strategy?</a:t>
            </a:r>
            <a:endParaRPr lang="en-GB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424936" cy="5256584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1200"/>
              </a:spcBef>
            </a:pPr>
            <a:r>
              <a:rPr lang="en-GB" dirty="0" smtClean="0"/>
              <a:t>A rapidly changing external environment:</a:t>
            </a:r>
          </a:p>
          <a:p>
            <a:pPr lvl="1">
              <a:spcBef>
                <a:spcPts val="600"/>
              </a:spcBef>
            </a:pPr>
            <a:r>
              <a:rPr lang="en-GB" dirty="0" smtClean="0"/>
              <a:t>Complex development issues require </a:t>
            </a:r>
            <a:r>
              <a:rPr lang="en-GB" dirty="0"/>
              <a:t>broad or multi-</a:t>
            </a:r>
            <a:r>
              <a:rPr lang="en-GB" dirty="0" err="1"/>
              <a:t>sectoral</a:t>
            </a:r>
            <a:r>
              <a:rPr lang="en-GB" dirty="0"/>
              <a:t> expertise, and </a:t>
            </a:r>
            <a:r>
              <a:rPr lang="en-GB" dirty="0" smtClean="0"/>
              <a:t>new, knowledge-intensive </a:t>
            </a:r>
            <a:r>
              <a:rPr lang="en-GB" dirty="0"/>
              <a:t>ways of working</a:t>
            </a:r>
          </a:p>
          <a:p>
            <a:pPr lvl="1">
              <a:spcBef>
                <a:spcPts val="600"/>
              </a:spcBef>
            </a:pPr>
            <a:r>
              <a:rPr lang="en-GB" dirty="0" smtClean="0"/>
              <a:t>Need </a:t>
            </a:r>
            <a:r>
              <a:rPr lang="en-GB" dirty="0"/>
              <a:t>for </a:t>
            </a:r>
            <a:r>
              <a:rPr lang="en-GB" dirty="0" smtClean="0"/>
              <a:t>scalable solutions for substantial impact on rural poverty</a:t>
            </a:r>
            <a:endParaRPr lang="en-GB" dirty="0"/>
          </a:p>
          <a:p>
            <a:pPr lvl="1">
              <a:spcBef>
                <a:spcPts val="600"/>
              </a:spcBef>
            </a:pPr>
            <a:r>
              <a:rPr lang="en-GB" dirty="0"/>
              <a:t>Evolving </a:t>
            </a:r>
            <a:r>
              <a:rPr lang="en-GB" dirty="0" smtClean="0"/>
              <a:t>Aid Effectiveness agenda </a:t>
            </a:r>
            <a:r>
              <a:rPr lang="en-GB" dirty="0"/>
              <a:t>– </a:t>
            </a:r>
            <a:r>
              <a:rPr lang="en-GB" dirty="0" err="1" smtClean="0"/>
              <a:t>Busan</a:t>
            </a:r>
            <a:r>
              <a:rPr lang="en-GB" dirty="0" smtClean="0"/>
              <a:t> focus on partnerships</a:t>
            </a:r>
          </a:p>
          <a:p>
            <a:pPr>
              <a:spcBef>
                <a:spcPts val="1800"/>
              </a:spcBef>
            </a:pPr>
            <a:r>
              <a:rPr lang="en-GB" dirty="0" smtClean="0"/>
              <a:t>In this context, partnerships can enable IFAD to:</a:t>
            </a:r>
          </a:p>
          <a:p>
            <a:pPr lvl="1"/>
            <a:r>
              <a:rPr lang="en-GB" dirty="0" smtClean="0"/>
              <a:t>Focus on what it is mandated to do and does best</a:t>
            </a:r>
          </a:p>
          <a:p>
            <a:pPr lvl="1"/>
            <a:r>
              <a:rPr lang="en-GB" dirty="0" smtClean="0"/>
              <a:t>Leverage external resources to complement its own programme of work</a:t>
            </a:r>
          </a:p>
          <a:p>
            <a:pPr lvl="1"/>
            <a:r>
              <a:rPr lang="en-GB" dirty="0" smtClean="0"/>
              <a:t>Better achieve its strategic objectives</a:t>
            </a:r>
          </a:p>
          <a:p>
            <a:pPr>
              <a:spcBef>
                <a:spcPts val="1800"/>
              </a:spcBef>
            </a:pPr>
            <a:r>
              <a:rPr lang="en-GB" dirty="0" smtClean="0"/>
              <a:t>Building on what IFAD already does, a more strategic approach to partnerships can help the organization: </a:t>
            </a:r>
            <a:endParaRPr lang="en-GB" dirty="0" smtClean="0"/>
          </a:p>
          <a:p>
            <a:pPr lvl="1"/>
            <a:r>
              <a:rPr lang="en-GB" dirty="0"/>
              <a:t>T</a:t>
            </a:r>
            <a:r>
              <a:rPr lang="en-GB" dirty="0" smtClean="0"/>
              <a:t>o </a:t>
            </a:r>
            <a:r>
              <a:rPr lang="en-GB" dirty="0" smtClean="0"/>
              <a:t>be more selective, and give </a:t>
            </a:r>
            <a:r>
              <a:rPr lang="en-GB" dirty="0" smtClean="0"/>
              <a:t>focus, direction and guidance to development and management of partnerships</a:t>
            </a:r>
          </a:p>
          <a:p>
            <a:pPr lvl="1"/>
            <a:r>
              <a:rPr lang="en-GB" dirty="0" smtClean="0"/>
              <a:t>To maximise efficiency and effectiveness of </a:t>
            </a:r>
            <a:r>
              <a:rPr lang="en-GB" dirty="0" smtClean="0"/>
              <a:t>partnerships in achieving its strategic objectives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5258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1143000"/>
          </a:xfrm>
        </p:spPr>
        <p:txBody>
          <a:bodyPr>
            <a:normAutofit/>
          </a:bodyPr>
          <a:lstStyle/>
          <a:p>
            <a:r>
              <a:rPr lang="en-GB" sz="3600" dirty="0" smtClean="0">
                <a:solidFill>
                  <a:schemeClr val="accent2">
                    <a:lumMod val="75000"/>
                  </a:schemeClr>
                </a:solidFill>
              </a:rPr>
              <a:t>Definition of partnerships</a:t>
            </a:r>
            <a:endParaRPr lang="en-GB" sz="3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551723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Partnerships </a:t>
            </a:r>
            <a:r>
              <a:rPr lang="en-US" dirty="0"/>
              <a:t>are defined </a:t>
            </a:r>
            <a:r>
              <a:rPr lang="en-US" dirty="0" smtClean="0"/>
              <a:t>here as</a:t>
            </a:r>
            <a:r>
              <a:rPr lang="en-US" dirty="0" smtClean="0"/>
              <a:t>:</a:t>
            </a:r>
          </a:p>
          <a:p>
            <a:pPr marL="400050" lvl="1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2900" i="1" dirty="0" smtClean="0"/>
              <a:t>Collaborative </a:t>
            </a:r>
            <a:r>
              <a:rPr lang="en-US" sz="2900" i="1" dirty="0"/>
              <a:t>relationships between institutional actors that </a:t>
            </a:r>
            <a:r>
              <a:rPr lang="en-US" sz="2900" i="1" dirty="0" smtClean="0"/>
              <a:t>combine their </a:t>
            </a:r>
            <a:r>
              <a:rPr lang="en-US" sz="2900" i="1" u="sng" dirty="0" smtClean="0"/>
              <a:t>complementary strengths and resources</a:t>
            </a:r>
            <a:r>
              <a:rPr lang="en-US" sz="2900" i="1" dirty="0" smtClean="0"/>
              <a:t> and </a:t>
            </a:r>
            <a:r>
              <a:rPr lang="en-US" sz="2900" i="1" u="sng" dirty="0" smtClean="0"/>
              <a:t>work </a:t>
            </a:r>
            <a:r>
              <a:rPr lang="en-US" sz="2900" i="1" u="sng" dirty="0"/>
              <a:t>together </a:t>
            </a:r>
            <a:r>
              <a:rPr lang="en-GB" sz="2900" i="1" dirty="0"/>
              <a:t>in a transparent, equitable and mutually beneficial way </a:t>
            </a:r>
            <a:r>
              <a:rPr lang="en-US" sz="2900" i="1" dirty="0"/>
              <a:t>to </a:t>
            </a:r>
            <a:r>
              <a:rPr lang="en-US" sz="2900" i="1" u="sng" dirty="0"/>
              <a:t>achieve a common goal </a:t>
            </a:r>
            <a:r>
              <a:rPr lang="en-US" sz="2900" i="1" dirty="0"/>
              <a:t>or undertake specific </a:t>
            </a:r>
            <a:r>
              <a:rPr lang="en-US" sz="2900" i="1" dirty="0" smtClean="0"/>
              <a:t>tasks. Partners </a:t>
            </a:r>
            <a:r>
              <a:rPr lang="en-US" sz="2900" i="1" u="sng" dirty="0" smtClean="0"/>
              <a:t>share </a:t>
            </a:r>
            <a:r>
              <a:rPr lang="en-US" sz="2900" i="1" u="sng" dirty="0"/>
              <a:t>the risks, responsibilities, resources and benefits </a:t>
            </a:r>
            <a:r>
              <a:rPr lang="en-US" sz="2900" i="1" dirty="0"/>
              <a:t>of that </a:t>
            </a:r>
            <a:r>
              <a:rPr lang="en-US" sz="2900" i="1" dirty="0" smtClean="0"/>
              <a:t>collaboration and learn from it through regular monitoring and review.</a:t>
            </a:r>
            <a:endParaRPr lang="en-GB" sz="2900" dirty="0"/>
          </a:p>
          <a:p>
            <a:pPr marL="0" lvl="0" indent="0">
              <a:spcBef>
                <a:spcPts val="1200"/>
              </a:spcBef>
              <a:buNone/>
            </a:pPr>
            <a:r>
              <a:rPr lang="en-GB" sz="3100" dirty="0" smtClean="0">
                <a:solidFill>
                  <a:prstClr val="black"/>
                </a:solidFill>
              </a:rPr>
              <a:t>Note</a:t>
            </a:r>
            <a:r>
              <a:rPr lang="en-GB" sz="2800" dirty="0" smtClean="0">
                <a:solidFill>
                  <a:prstClr val="black"/>
                </a:solidFill>
              </a:rPr>
              <a:t>:</a:t>
            </a:r>
          </a:p>
          <a:p>
            <a:pPr lvl="0"/>
            <a:r>
              <a:rPr lang="en-GB" sz="2800" dirty="0" smtClean="0">
                <a:solidFill>
                  <a:prstClr val="black"/>
                </a:solidFill>
              </a:rPr>
              <a:t>Partnerships </a:t>
            </a:r>
            <a:r>
              <a:rPr lang="en-GB" sz="2800" dirty="0">
                <a:solidFill>
                  <a:prstClr val="black"/>
                </a:solidFill>
              </a:rPr>
              <a:t>are not an end in themselves; rather a vehicle to achieve a defined objective</a:t>
            </a:r>
          </a:p>
          <a:p>
            <a:pPr lvl="0">
              <a:spcBef>
                <a:spcPts val="1200"/>
              </a:spcBef>
            </a:pPr>
            <a:r>
              <a:rPr lang="en-GB" sz="2800" dirty="0">
                <a:solidFill>
                  <a:prstClr val="black"/>
                </a:solidFill>
              </a:rPr>
              <a:t>Not all relationships are partnerships:</a:t>
            </a:r>
          </a:p>
          <a:p>
            <a:pPr lvl="1">
              <a:spcBef>
                <a:spcPts val="400"/>
              </a:spcBef>
            </a:pPr>
            <a:r>
              <a:rPr lang="en-GB" sz="2400" dirty="0">
                <a:solidFill>
                  <a:prstClr val="black"/>
                </a:solidFill>
              </a:rPr>
              <a:t>A contract is not a partnership </a:t>
            </a:r>
          </a:p>
          <a:p>
            <a:pPr lvl="1">
              <a:spcBef>
                <a:spcPts val="400"/>
              </a:spcBef>
            </a:pPr>
            <a:r>
              <a:rPr lang="en-GB" sz="2400" dirty="0">
                <a:solidFill>
                  <a:prstClr val="black"/>
                </a:solidFill>
              </a:rPr>
              <a:t>Collaboration is not necessarily a </a:t>
            </a:r>
            <a:r>
              <a:rPr lang="en-GB" sz="2400" dirty="0" smtClean="0">
                <a:solidFill>
                  <a:prstClr val="black"/>
                </a:solidFill>
              </a:rPr>
              <a:t>partnership</a:t>
            </a:r>
          </a:p>
          <a:p>
            <a:pPr lvl="1">
              <a:spcBef>
                <a:spcPts val="400"/>
              </a:spcBef>
            </a:pPr>
            <a:r>
              <a:rPr lang="en-GB" sz="2400" dirty="0" smtClean="0">
                <a:solidFill>
                  <a:prstClr val="black"/>
                </a:solidFill>
              </a:rPr>
              <a:t>Some networks are partnerships, others may not be</a:t>
            </a:r>
            <a:endParaRPr lang="en-GB" sz="2400" dirty="0">
              <a:solidFill>
                <a:prstClr val="black"/>
              </a:solidFill>
            </a:endParaRPr>
          </a:p>
          <a:p>
            <a:pPr lvl="0">
              <a:spcBef>
                <a:spcPts val="1200"/>
              </a:spcBef>
            </a:pPr>
            <a:r>
              <a:rPr lang="en-GB" sz="2800" dirty="0">
                <a:solidFill>
                  <a:prstClr val="black"/>
                </a:solidFill>
              </a:rPr>
              <a:t>The definition includes elements that are useful for prioritising and managing partnerships, less so for classifying them </a:t>
            </a:r>
          </a:p>
          <a:p>
            <a:pPr lvl="0">
              <a:spcBef>
                <a:spcPts val="1200"/>
              </a:spcBef>
            </a:pPr>
            <a:r>
              <a:rPr lang="en-GB" sz="2800" dirty="0">
                <a:solidFill>
                  <a:prstClr val="black"/>
                </a:solidFill>
              </a:rPr>
              <a:t>Some ambiguity will remain as collaborations develop and change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69489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2">
                    <a:lumMod val="75000"/>
                  </a:schemeClr>
                </a:solidFill>
              </a:rPr>
              <a:t>Partnership SWOT for IFAD</a:t>
            </a:r>
            <a:endParaRPr lang="en-GB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Strengths, Weaknesses, Opportunities &amp; Threats</a:t>
            </a:r>
          </a:p>
          <a:p>
            <a:pPr>
              <a:buNone/>
            </a:pPr>
            <a:endParaRPr lang="en-GB" dirty="0" smtClean="0"/>
          </a:p>
          <a:p>
            <a:pPr lvl="1">
              <a:buFont typeface="Wingdings" pitchFamily="2" charset="2"/>
              <a:buChar char="Ø"/>
            </a:pPr>
            <a:r>
              <a:rPr lang="en-GB" dirty="0" smtClean="0"/>
              <a:t> from research interviews, focus groups meetings, views of external partners, and recent ARRI and CLE evaluation data</a:t>
            </a:r>
          </a:p>
          <a:p>
            <a:pPr lvl="1"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 lvl="1"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 lvl="1"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7308304" y="551723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073982"/>
              </p:ext>
            </p:extLst>
          </p:nvPr>
        </p:nvGraphicFramePr>
        <p:xfrm>
          <a:off x="251520" y="620688"/>
          <a:ext cx="8712968" cy="6054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20480"/>
              </a:tblGrid>
              <a:tr h="492262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Strengths</a:t>
                      </a:r>
                      <a:endParaRPr lang="en-GB" sz="18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Weaknesses</a:t>
                      </a:r>
                      <a:endParaRPr lang="en-GB" sz="18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4332275"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GB" sz="1800" dirty="0" smtClean="0"/>
                        <a:t>High level of </a:t>
                      </a:r>
                      <a:r>
                        <a:rPr lang="en-GB" sz="1800" dirty="0" smtClean="0"/>
                        <a:t>co-financing in IFAD country programmes</a:t>
                      </a:r>
                      <a:endParaRPr lang="en-GB" sz="1800" dirty="0" smtClean="0"/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GB" sz="1800" dirty="0" smtClean="0"/>
                        <a:t>Strong </a:t>
                      </a:r>
                      <a:r>
                        <a:rPr lang="en-GB" sz="1800" dirty="0" smtClean="0"/>
                        <a:t>partnerships</a:t>
                      </a:r>
                      <a:r>
                        <a:rPr lang="en-GB" sz="1800" baseline="0" dirty="0" smtClean="0"/>
                        <a:t> </a:t>
                      </a:r>
                      <a:r>
                        <a:rPr lang="en-GB" sz="1800" baseline="0" dirty="0" smtClean="0"/>
                        <a:t>with many </a:t>
                      </a:r>
                      <a:r>
                        <a:rPr lang="en-GB" sz="1800" baseline="0" dirty="0" smtClean="0"/>
                        <a:t>member countries – particularly from Lists A and C </a:t>
                      </a:r>
                      <a:endParaRPr lang="en-GB" sz="1800" baseline="0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800" baseline="0" dirty="0" smtClean="0"/>
                        <a:t>Innovative partnerships – e.g. </a:t>
                      </a:r>
                      <a:r>
                        <a:rPr lang="en-GB" sz="1800" baseline="0" dirty="0" smtClean="0"/>
                        <a:t>PPPs in Uganda, Sao Tome; Spanish loan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Unique partnerships 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with 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Rural Producers’ Organizations – 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Farmers’ 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Forum, regional and country levels</a:t>
                      </a:r>
                      <a:endParaRPr lang="en-GB" sz="18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With long-term commitment to countries, IFAD trusted 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as partnership 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broker by governments</a:t>
                      </a:r>
                      <a:endParaRPr lang="en-GB" sz="18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Comparative 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advantage recognised by 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potential partners – there is interest in partnering with IFAD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Good (and improving) rating from IFAD partners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endParaRPr lang="en-GB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Lack of common institutional understanding / 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vision; </a:t>
                      </a:r>
                      <a:r>
                        <a:rPr lang="en-GB" sz="1800" i="1" baseline="0" dirty="0" smtClean="0">
                          <a:solidFill>
                            <a:schemeClr val="tx1"/>
                          </a:solidFill>
                        </a:rPr>
                        <a:t>ad hoc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, non-strategic development of partnerships; and lack of explicit, coherent management of partnerships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Lack of institutional visibility, and inadequate 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outreach to potential 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partners (branding, marketing)</a:t>
                      </a:r>
                      <a:endParaRPr lang="en-GB" sz="18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Partnerships</a:t>
                      </a:r>
                      <a:r>
                        <a:rPr lang="en-GB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with member states uneven: e.g. i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nsufficient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attention to </a:t>
                      </a: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partnerships for List </a:t>
                      </a:r>
                      <a:r>
                        <a:rPr lang="en-GB" sz="1800" dirty="0" smtClean="0"/>
                        <a:t>B /</a:t>
                      </a:r>
                      <a:r>
                        <a:rPr lang="en-GB" sz="1800" baseline="0" dirty="0" smtClean="0"/>
                        <a:t> transforming List C member </a:t>
                      </a:r>
                      <a:r>
                        <a:rPr lang="en-GB" sz="1800" baseline="0" dirty="0" smtClean="0"/>
                        <a:t>countries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800" baseline="0" dirty="0" smtClean="0"/>
                        <a:t>A limited number of IFAD partnerships perhaps bring limited benefits relative to their costs</a:t>
                      </a:r>
                      <a:endParaRPr lang="en-GB" sz="1800" baseline="0" dirty="0" smtClean="0"/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Lack 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of country presence to sustain country-level partnerships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5567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9422207"/>
              </p:ext>
            </p:extLst>
          </p:nvPr>
        </p:nvGraphicFramePr>
        <p:xfrm>
          <a:off x="251520" y="908720"/>
          <a:ext cx="8712968" cy="5493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4320480"/>
              </a:tblGrid>
              <a:tr h="555628">
                <a:tc>
                  <a:txBody>
                    <a:bodyPr/>
                    <a:lstStyle/>
                    <a:p>
                      <a:pPr marL="0" indent="0">
                        <a:spcAft>
                          <a:spcPts val="600"/>
                        </a:spcAft>
                        <a:buFont typeface="Arial" pitchFamily="34" charset="0"/>
                        <a:buNone/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</a:rPr>
                        <a:t>Opportunities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600"/>
                        </a:spcAft>
                        <a:buFont typeface="Arial" pitchFamily="34" charset="0"/>
                        <a:buNone/>
                      </a:pPr>
                      <a:r>
                        <a:rPr lang="en-GB" sz="1800" b="1" dirty="0" smtClean="0">
                          <a:solidFill>
                            <a:schemeClr val="bg1"/>
                          </a:solidFill>
                        </a:rPr>
                        <a:t>Threats</a:t>
                      </a:r>
                      <a:endParaRPr lang="en-GB" sz="1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</a:tr>
              <a:tr h="4772965"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Learn </a:t>
                      </a:r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from past successes and failures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Build a common institutional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 vision and d</a:t>
                      </a:r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evelop pro-active </a:t>
                      </a:r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strategic approach to partnerships</a:t>
                      </a:r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800" dirty="0" smtClean="0"/>
                        <a:t>Commitment to strengthening Resource Mobilisation and Partnership Office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800" dirty="0" smtClean="0"/>
                        <a:t>Country offices create new opportunities for partnership development</a:t>
                      </a:r>
                      <a:endParaRPr kumimoji="0" lang="en-GB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Potential 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to expand partnerships with e.g. the private 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sector, RBAs, List B/ transforming List C member countries</a:t>
                      </a:r>
                      <a:endParaRPr lang="en-GB" sz="18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Global concern for agricultural production and food security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Evolving 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Aid Effectiveness agenda leads </a:t>
                      </a:r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more RD stakeholders to explore partnering </a:t>
                      </a:r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options</a:t>
                      </a:r>
                      <a:endParaRPr kumimoji="0" lang="en-GB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Lack of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 effective partnerships will limit IFAD’s ability to achieve its strategic objectives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Lack of partnership incentives at all levels in some other institutions can make partnering difficult</a:t>
                      </a: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IFAD unable to 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show others that it can be a 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preferred partner 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for them – requires results to be achieved, ‘IFAD brand’, partnership approach, as well as marketing of all these </a:t>
                      </a:r>
                      <a:endParaRPr lang="en-GB" sz="18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spcAft>
                          <a:spcPts val="600"/>
                        </a:spcAft>
                        <a:buFont typeface="Arial" pitchFamily="34" charset="0"/>
                        <a:buChar char="•"/>
                      </a:pP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Competition 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</a:rPr>
                        <a:t>from other IFIs and development agencies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5567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640960" cy="1143000"/>
          </a:xfrm>
        </p:spPr>
        <p:txBody>
          <a:bodyPr>
            <a:noAutofit/>
          </a:bodyPr>
          <a:lstStyle/>
          <a:p>
            <a:r>
              <a:rPr lang="en-GB" sz="4000" dirty="0" smtClean="0">
                <a:solidFill>
                  <a:schemeClr val="accent2">
                    <a:lumMod val="75000"/>
                  </a:schemeClr>
                </a:solidFill>
              </a:rPr>
              <a:t>Lessons from beyond IFAD</a:t>
            </a:r>
            <a:endParaRPr lang="en-GB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5589240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GB" sz="4500" dirty="0" smtClean="0">
                <a:solidFill>
                  <a:prstClr val="black"/>
                </a:solidFill>
              </a:rPr>
              <a:t>Benchmarking </a:t>
            </a:r>
            <a:r>
              <a:rPr lang="en-GB" sz="4500" dirty="0">
                <a:solidFill>
                  <a:prstClr val="black"/>
                </a:solidFill>
              </a:rPr>
              <a:t>of </a:t>
            </a:r>
            <a:r>
              <a:rPr lang="en-GB" sz="4500" dirty="0" smtClean="0">
                <a:solidFill>
                  <a:prstClr val="black"/>
                </a:solidFill>
              </a:rPr>
              <a:t>good practices elsewhere – and in particular the </a:t>
            </a:r>
            <a:r>
              <a:rPr lang="en-GB" sz="4500" dirty="0">
                <a:solidFill>
                  <a:prstClr val="black"/>
                </a:solidFill>
              </a:rPr>
              <a:t>approaches and practices </a:t>
            </a:r>
            <a:r>
              <a:rPr lang="en-GB" sz="4500" dirty="0" smtClean="0">
                <a:solidFill>
                  <a:prstClr val="black"/>
                </a:solidFill>
              </a:rPr>
              <a:t>of IFIs – will provide lessons and shape IFAD’s strategic approach.</a:t>
            </a:r>
            <a:endParaRPr lang="en-GB" sz="4500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GB" sz="4500" dirty="0" smtClean="0"/>
              <a:t>Preliminary lessons </a:t>
            </a:r>
            <a:r>
              <a:rPr lang="en-GB" sz="4500" dirty="0" smtClean="0"/>
              <a:t>from other </a:t>
            </a:r>
            <a:r>
              <a:rPr lang="en-GB" sz="4500" dirty="0" smtClean="0"/>
              <a:t>organizations about </a:t>
            </a:r>
            <a:r>
              <a:rPr lang="en-GB" sz="4500" dirty="0"/>
              <a:t>harnessing </a:t>
            </a:r>
            <a:r>
              <a:rPr lang="en-GB" sz="4500" dirty="0" smtClean="0"/>
              <a:t>and managing </a:t>
            </a:r>
            <a:r>
              <a:rPr lang="en-GB" sz="4500" dirty="0" smtClean="0"/>
              <a:t>partnerships </a:t>
            </a:r>
            <a:r>
              <a:rPr lang="en-GB" sz="4500" dirty="0" smtClean="0"/>
              <a:t>for strategic </a:t>
            </a:r>
            <a:r>
              <a:rPr lang="en-GB" sz="4500" dirty="0" smtClean="0"/>
              <a:t>impact </a:t>
            </a:r>
            <a:r>
              <a:rPr lang="en-GB" sz="4500" dirty="0" smtClean="0"/>
              <a:t>include the following:</a:t>
            </a:r>
          </a:p>
          <a:p>
            <a:pPr lvl="1">
              <a:lnSpc>
                <a:spcPct val="120000"/>
              </a:lnSpc>
              <a:spcBef>
                <a:spcPts val="1200"/>
              </a:spcBef>
            </a:pPr>
            <a:r>
              <a:rPr lang="en-GB" sz="4300" b="1" dirty="0" smtClean="0">
                <a:solidFill>
                  <a:prstClr val="black"/>
                </a:solidFill>
              </a:rPr>
              <a:t>Strategy: </a:t>
            </a:r>
            <a:r>
              <a:rPr lang="en-GB" sz="4300" dirty="0">
                <a:solidFill>
                  <a:prstClr val="black"/>
                </a:solidFill>
              </a:rPr>
              <a:t>Of the </a:t>
            </a:r>
            <a:r>
              <a:rPr lang="en-GB" sz="4300" dirty="0" smtClean="0">
                <a:solidFill>
                  <a:prstClr val="black"/>
                </a:solidFill>
              </a:rPr>
              <a:t>main IFI’s (WB and RDBs), </a:t>
            </a:r>
            <a:r>
              <a:rPr lang="en-GB" sz="4300" dirty="0">
                <a:solidFill>
                  <a:prstClr val="black"/>
                </a:solidFill>
              </a:rPr>
              <a:t>only the </a:t>
            </a:r>
            <a:r>
              <a:rPr lang="en-GB" sz="4300" dirty="0" err="1">
                <a:solidFill>
                  <a:prstClr val="black"/>
                </a:solidFill>
              </a:rPr>
              <a:t>AfDB</a:t>
            </a:r>
            <a:r>
              <a:rPr lang="en-GB" sz="4300" dirty="0">
                <a:solidFill>
                  <a:prstClr val="black"/>
                </a:solidFill>
              </a:rPr>
              <a:t> has any form of partnership strategy, though this is limited to a statement of </a:t>
            </a:r>
            <a:r>
              <a:rPr lang="en-GB" sz="4300" dirty="0" smtClean="0">
                <a:solidFill>
                  <a:prstClr val="black"/>
                </a:solidFill>
              </a:rPr>
              <a:t>objectives. </a:t>
            </a:r>
            <a:r>
              <a:rPr lang="en-GB" sz="4300" dirty="0" err="1" smtClean="0">
                <a:solidFill>
                  <a:prstClr val="black"/>
                </a:solidFill>
              </a:rPr>
              <a:t>AsDB</a:t>
            </a:r>
            <a:r>
              <a:rPr lang="en-GB" sz="4300" dirty="0" smtClean="0">
                <a:solidFill>
                  <a:prstClr val="black"/>
                </a:solidFill>
              </a:rPr>
              <a:t> has a </a:t>
            </a:r>
            <a:r>
              <a:rPr lang="en-GB" sz="4300" dirty="0">
                <a:solidFill>
                  <a:prstClr val="black"/>
                </a:solidFill>
              </a:rPr>
              <a:t>series of </a:t>
            </a:r>
            <a:r>
              <a:rPr lang="en-GB" sz="4300" dirty="0" smtClean="0">
                <a:solidFill>
                  <a:prstClr val="black"/>
                </a:solidFill>
              </a:rPr>
              <a:t>documents for specific </a:t>
            </a:r>
            <a:r>
              <a:rPr lang="en-GB" sz="4300" dirty="0" smtClean="0"/>
              <a:t>partnership</a:t>
            </a:r>
            <a:r>
              <a:rPr lang="en-GB" sz="4300" dirty="0" smtClean="0">
                <a:solidFill>
                  <a:prstClr val="black"/>
                </a:solidFill>
              </a:rPr>
              <a:t> types</a:t>
            </a:r>
            <a:r>
              <a:rPr lang="en-GB" sz="4300" dirty="0" smtClean="0"/>
              <a:t>. Elsewhere, partnership strategies have been developed by UN agencies (UNICEF) and CGIAR centres (ILRI).</a:t>
            </a:r>
            <a:r>
              <a:rPr lang="en-GB" sz="4300" dirty="0" smtClean="0">
                <a:solidFill>
                  <a:prstClr val="black"/>
                </a:solidFill>
              </a:rPr>
              <a:t> </a:t>
            </a:r>
          </a:p>
          <a:p>
            <a:pPr lvl="1">
              <a:lnSpc>
                <a:spcPct val="120000"/>
              </a:lnSpc>
              <a:spcBef>
                <a:spcPts val="1200"/>
              </a:spcBef>
            </a:pPr>
            <a:r>
              <a:rPr lang="en-GB" sz="4300" b="1" dirty="0" smtClean="0"/>
              <a:t>Structure</a:t>
            </a:r>
            <a:r>
              <a:rPr lang="en-GB" sz="4300" dirty="0" smtClean="0"/>
              <a:t>: All main IFIs have an office with responsibilities for formal, financially-based partnerships and resource mobilization.</a:t>
            </a:r>
            <a:r>
              <a:rPr lang="en-GB" sz="4300" dirty="0" smtClean="0">
                <a:solidFill>
                  <a:prstClr val="black"/>
                </a:solidFill>
              </a:rPr>
              <a:t> Most large corporate </a:t>
            </a:r>
            <a:r>
              <a:rPr lang="en-GB" sz="4300" dirty="0">
                <a:solidFill>
                  <a:prstClr val="black"/>
                </a:solidFill>
              </a:rPr>
              <a:t>players </a:t>
            </a:r>
            <a:r>
              <a:rPr lang="en-GB" sz="4300" dirty="0" smtClean="0">
                <a:solidFill>
                  <a:prstClr val="black"/>
                </a:solidFill>
              </a:rPr>
              <a:t>have a </a:t>
            </a:r>
            <a:r>
              <a:rPr lang="en-GB" sz="4300" dirty="0">
                <a:solidFill>
                  <a:prstClr val="black"/>
                </a:solidFill>
              </a:rPr>
              <a:t>dedicated partnership </a:t>
            </a:r>
            <a:r>
              <a:rPr lang="en-GB" sz="4300" dirty="0" smtClean="0">
                <a:solidFill>
                  <a:prstClr val="black"/>
                </a:solidFill>
              </a:rPr>
              <a:t>unit.</a:t>
            </a:r>
          </a:p>
          <a:p>
            <a:pPr lvl="1">
              <a:lnSpc>
                <a:spcPct val="120000"/>
              </a:lnSpc>
              <a:spcBef>
                <a:spcPts val="1200"/>
              </a:spcBef>
            </a:pPr>
            <a:r>
              <a:rPr lang="en-GB" sz="4300" b="1" dirty="0" smtClean="0">
                <a:solidFill>
                  <a:prstClr val="black"/>
                </a:solidFill>
              </a:rPr>
              <a:t>Practice</a:t>
            </a:r>
            <a:r>
              <a:rPr lang="en-GB" sz="4300" dirty="0">
                <a:solidFill>
                  <a:prstClr val="black"/>
                </a:solidFill>
              </a:rPr>
              <a:t>:</a:t>
            </a:r>
            <a:r>
              <a:rPr lang="en-GB" sz="4300" dirty="0" smtClean="0">
                <a:solidFill>
                  <a:prstClr val="black"/>
                </a:solidFill>
              </a:rPr>
              <a:t> WHO partnership </a:t>
            </a:r>
            <a:r>
              <a:rPr lang="en-GB" sz="4300" dirty="0">
                <a:solidFill>
                  <a:prstClr val="black"/>
                </a:solidFill>
              </a:rPr>
              <a:t>agreements </a:t>
            </a:r>
            <a:r>
              <a:rPr lang="en-GB" sz="4300" dirty="0" smtClean="0">
                <a:solidFill>
                  <a:prstClr val="black"/>
                </a:solidFill>
              </a:rPr>
              <a:t>include a requirement to review the </a:t>
            </a:r>
            <a:r>
              <a:rPr lang="en-GB" sz="4300" dirty="0" smtClean="0">
                <a:solidFill>
                  <a:prstClr val="black"/>
                </a:solidFill>
              </a:rPr>
              <a:t>partnership performance, </a:t>
            </a:r>
            <a:r>
              <a:rPr lang="en-GB" sz="4300" dirty="0">
                <a:solidFill>
                  <a:prstClr val="black"/>
                </a:solidFill>
              </a:rPr>
              <a:t>its </a:t>
            </a:r>
            <a:r>
              <a:rPr lang="en-GB" sz="4300" dirty="0" smtClean="0">
                <a:solidFill>
                  <a:prstClr val="black"/>
                </a:solidFill>
              </a:rPr>
              <a:t>value to </a:t>
            </a:r>
            <a:r>
              <a:rPr lang="en-GB" sz="4300" dirty="0">
                <a:solidFill>
                  <a:prstClr val="black"/>
                </a:solidFill>
              </a:rPr>
              <a:t>WHO, </a:t>
            </a:r>
            <a:r>
              <a:rPr lang="en-GB" sz="4300" dirty="0" smtClean="0">
                <a:solidFill>
                  <a:prstClr val="black"/>
                </a:solidFill>
              </a:rPr>
              <a:t>and continued </a:t>
            </a:r>
            <a:r>
              <a:rPr lang="en-GB" sz="4300" dirty="0">
                <a:solidFill>
                  <a:prstClr val="black"/>
                </a:solidFill>
              </a:rPr>
              <a:t>demand </a:t>
            </a:r>
            <a:r>
              <a:rPr lang="en-GB" sz="4300" dirty="0" smtClean="0">
                <a:solidFill>
                  <a:prstClr val="black"/>
                </a:solidFill>
              </a:rPr>
              <a:t>for/alternatives to </a:t>
            </a:r>
            <a:r>
              <a:rPr lang="en-GB" sz="4300" dirty="0" smtClean="0">
                <a:solidFill>
                  <a:prstClr val="black"/>
                </a:solidFill>
              </a:rPr>
              <a:t>it</a:t>
            </a:r>
            <a:r>
              <a:rPr lang="en-GB" sz="4300" dirty="0">
                <a:solidFill>
                  <a:prstClr val="black"/>
                </a:solidFill>
              </a:rPr>
              <a:t>. UNESCO’s simple, compelling </a:t>
            </a:r>
            <a:r>
              <a:rPr lang="en-GB" sz="4300" dirty="0" smtClean="0">
                <a:solidFill>
                  <a:prstClr val="black"/>
                </a:solidFill>
              </a:rPr>
              <a:t>World </a:t>
            </a:r>
            <a:r>
              <a:rPr lang="en-GB" sz="4300" dirty="0">
                <a:solidFill>
                  <a:prstClr val="black"/>
                </a:solidFill>
              </a:rPr>
              <a:t>Heritage Sites programme has offered strong opportunities for partnerships with governments and private sector</a:t>
            </a:r>
            <a:r>
              <a:rPr lang="en-GB" sz="4300" dirty="0" smtClean="0">
                <a:solidFill>
                  <a:prstClr val="black"/>
                </a:solidFill>
              </a:rPr>
              <a:t>. In </a:t>
            </a:r>
            <a:r>
              <a:rPr lang="en-GB" sz="4300" dirty="0">
                <a:solidFill>
                  <a:prstClr val="black"/>
                </a:solidFill>
              </a:rPr>
              <a:t>corporate sector, strong brand management underpins partnership efforts</a:t>
            </a:r>
            <a:r>
              <a:rPr lang="en-GB" sz="4300" dirty="0" smtClean="0">
                <a:solidFill>
                  <a:prstClr val="black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36288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5D5F6AF321E943B99AAB6EE1B736D0" ma:contentTypeVersion="0" ma:contentTypeDescription="Create a new document." ma:contentTypeScope="" ma:versionID="4cdb7cca5fa388d15a7cb51816c289a6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2F972837-DEE6-433B-BEF8-182D4457B50C}"/>
</file>

<file path=customXml/itemProps2.xml><?xml version="1.0" encoding="utf-8"?>
<ds:datastoreItem xmlns:ds="http://schemas.openxmlformats.org/officeDocument/2006/customXml" ds:itemID="{A7A3E012-2AB3-48D7-9C6D-518152D026D2}"/>
</file>

<file path=customXml/itemProps3.xml><?xml version="1.0" encoding="utf-8"?>
<ds:datastoreItem xmlns:ds="http://schemas.openxmlformats.org/officeDocument/2006/customXml" ds:itemID="{FA9A7AC1-50DC-4656-A2BE-B82FD8C05F8B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4232</TotalTime>
  <Words>1734</Words>
  <Application>Microsoft Office PowerPoint</Application>
  <PresentationFormat>On-screen Show (4:3)</PresentationFormat>
  <Paragraphs>159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Background and process</vt:lpstr>
      <vt:lpstr>Partnerships are integral to IFAD’s work</vt:lpstr>
      <vt:lpstr>So why an IFAD partnership strategy?</vt:lpstr>
      <vt:lpstr>Definition of partnerships</vt:lpstr>
      <vt:lpstr>Partnership SWOT for IFAD</vt:lpstr>
      <vt:lpstr>PowerPoint Presentation</vt:lpstr>
      <vt:lpstr>PowerPoint Presentation</vt:lpstr>
      <vt:lpstr>Lessons from beyond IFAD</vt:lpstr>
      <vt:lpstr>Rationale and objectives of a strategic approach paper</vt:lpstr>
      <vt:lpstr>Proposed typology of partnerships</vt:lpstr>
      <vt:lpstr>The paper will also highlight the following:</vt:lpstr>
      <vt:lpstr>Strengthening IFAD’s capacity to effectively manage partnerships</vt:lpstr>
      <vt:lpstr>Questions to Executive Board members</vt:lpstr>
    </vt:vector>
  </TitlesOfParts>
  <Company>IFAD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Heinemann, Edward</dc:creator>
  <cp:lastModifiedBy>Heinemann, Edward</cp:lastModifiedBy>
  <cp:revision>115</cp:revision>
  <cp:lastPrinted>2011-11-30T11:36:48Z</cp:lastPrinted>
  <dcterms:created xsi:type="dcterms:W3CDTF">2011-11-22T15:48:13Z</dcterms:created>
  <dcterms:modified xsi:type="dcterms:W3CDTF">2011-11-30T16:16:07Z</dcterms:modified>
</cp:coreProperties>
</file>