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62" r:id="rId6"/>
    <p:sldId id="280" r:id="rId7"/>
    <p:sldId id="282" r:id="rId8"/>
    <p:sldId id="284" r:id="rId9"/>
    <p:sldId id="286" r:id="rId10"/>
    <p:sldId id="273" r:id="rId11"/>
    <p:sldId id="265" r:id="rId12"/>
    <p:sldId id="288" r:id="rId13"/>
    <p:sldId id="290" r:id="rId14"/>
    <p:sldId id="27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72578-8C01-4202-A649-AC744368102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EF1A6E-E77F-4257-92EC-673466EE178E}">
      <dgm:prSet phldrT="[Text]"/>
      <dgm:spPr/>
      <dgm:t>
        <a:bodyPr/>
        <a:lstStyle/>
        <a:p>
          <a:r>
            <a:rPr lang="en-GB" dirty="0" smtClean="0"/>
            <a:t>MICs</a:t>
          </a:r>
          <a:endParaRPr lang="en-GB" dirty="0"/>
        </a:p>
      </dgm:t>
    </dgm:pt>
    <dgm:pt modelId="{2CE120A0-17B4-4EAA-A2B1-13DE8B637019}" type="parTrans" cxnId="{61D5ABDF-0536-4765-A686-6C8CA24CD4C5}">
      <dgm:prSet/>
      <dgm:spPr/>
      <dgm:t>
        <a:bodyPr/>
        <a:lstStyle/>
        <a:p>
          <a:endParaRPr lang="en-GB"/>
        </a:p>
      </dgm:t>
    </dgm:pt>
    <dgm:pt modelId="{D7D36273-CCBA-45E3-B612-000FD8283501}" type="sibTrans" cxnId="{61D5ABDF-0536-4765-A686-6C8CA24CD4C5}">
      <dgm:prSet/>
      <dgm:spPr/>
      <dgm:t>
        <a:bodyPr/>
        <a:lstStyle/>
        <a:p>
          <a:endParaRPr lang="en-GB"/>
        </a:p>
      </dgm:t>
    </dgm:pt>
    <dgm:pt modelId="{43F680B7-3E96-474C-8503-BF15D80DC53F}">
      <dgm:prSet phldrT="[Text]"/>
      <dgm:spPr/>
      <dgm:t>
        <a:bodyPr/>
        <a:lstStyle/>
        <a:p>
          <a:r>
            <a:rPr lang="en-GB" dirty="0" smtClean="0"/>
            <a:t>MICs</a:t>
          </a:r>
          <a:endParaRPr lang="en-GB" dirty="0"/>
        </a:p>
      </dgm:t>
    </dgm:pt>
    <dgm:pt modelId="{FC9889A1-1839-429D-9BD4-5EAB1B9B23FE}" type="parTrans" cxnId="{84CAF924-BFFB-41C3-99CF-FD7E5DF3CC31}">
      <dgm:prSet/>
      <dgm:spPr/>
      <dgm:t>
        <a:bodyPr/>
        <a:lstStyle/>
        <a:p>
          <a:endParaRPr lang="en-GB"/>
        </a:p>
      </dgm:t>
    </dgm:pt>
    <dgm:pt modelId="{A5222FEE-8C5F-47D5-8F12-5B7787762097}" type="sibTrans" cxnId="{84CAF924-BFFB-41C3-99CF-FD7E5DF3CC31}">
      <dgm:prSet/>
      <dgm:spPr/>
      <dgm:t>
        <a:bodyPr/>
        <a:lstStyle/>
        <a:p>
          <a:endParaRPr lang="en-GB"/>
        </a:p>
      </dgm:t>
    </dgm:pt>
    <dgm:pt modelId="{F9EC2DE3-D40C-4937-A78F-B972D41CBCB7}">
      <dgm:prSet phldrT="[Text]"/>
      <dgm:spPr/>
      <dgm:t>
        <a:bodyPr/>
        <a:lstStyle/>
        <a:p>
          <a:r>
            <a:rPr lang="en-GB" dirty="0" smtClean="0"/>
            <a:t>LICs</a:t>
          </a:r>
          <a:endParaRPr lang="en-GB" dirty="0"/>
        </a:p>
      </dgm:t>
    </dgm:pt>
    <dgm:pt modelId="{F1AB777F-E5E9-4638-A520-49D5185BBE3B}" type="parTrans" cxnId="{D513BA13-4B53-4F8E-8DB6-D08FB0C2C5B1}">
      <dgm:prSet/>
      <dgm:spPr/>
      <dgm:t>
        <a:bodyPr/>
        <a:lstStyle/>
        <a:p>
          <a:endParaRPr lang="en-GB"/>
        </a:p>
      </dgm:t>
    </dgm:pt>
    <dgm:pt modelId="{135453C7-0935-401E-970D-3BAF62263ED5}" type="sibTrans" cxnId="{D513BA13-4B53-4F8E-8DB6-D08FB0C2C5B1}">
      <dgm:prSet/>
      <dgm:spPr/>
      <dgm:t>
        <a:bodyPr/>
        <a:lstStyle/>
        <a:p>
          <a:endParaRPr lang="en-GB"/>
        </a:p>
      </dgm:t>
    </dgm:pt>
    <dgm:pt modelId="{4EC4C1AD-8F94-4AD2-ACEF-8D4418339882}">
      <dgm:prSet phldrT="[Text]"/>
      <dgm:spPr/>
      <dgm:t>
        <a:bodyPr/>
        <a:lstStyle/>
        <a:p>
          <a:r>
            <a:rPr lang="en-GB" dirty="0" smtClean="0"/>
            <a:t>LICs</a:t>
          </a:r>
          <a:endParaRPr lang="en-GB" dirty="0"/>
        </a:p>
      </dgm:t>
    </dgm:pt>
    <dgm:pt modelId="{3136B719-990D-4FB6-B877-F544C1DDA18D}" type="parTrans" cxnId="{B16A4BAE-976F-4E10-AB95-9CCBC08133A1}">
      <dgm:prSet/>
      <dgm:spPr/>
      <dgm:t>
        <a:bodyPr/>
        <a:lstStyle/>
        <a:p>
          <a:endParaRPr lang="en-GB"/>
        </a:p>
      </dgm:t>
    </dgm:pt>
    <dgm:pt modelId="{31AD432D-CB84-44F6-81E6-1688E665EFCF}" type="sibTrans" cxnId="{B16A4BAE-976F-4E10-AB95-9CCBC08133A1}">
      <dgm:prSet/>
      <dgm:spPr/>
      <dgm:t>
        <a:bodyPr/>
        <a:lstStyle/>
        <a:p>
          <a:endParaRPr lang="en-GB"/>
        </a:p>
      </dgm:t>
    </dgm:pt>
    <dgm:pt modelId="{97764171-AECB-42AD-B879-A49290FAAE61}" type="pres">
      <dgm:prSet presAssocID="{90872578-8C01-4202-A649-AC744368102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DC5C70-E973-4634-A9AD-4E524A2BC984}" type="pres">
      <dgm:prSet presAssocID="{90872578-8C01-4202-A649-AC7443681020}" presName="axisShape" presStyleLbl="bgShp" presStyleIdx="0" presStyleCnt="1"/>
      <dgm:spPr/>
    </dgm:pt>
    <dgm:pt modelId="{21FA0C19-3993-4A84-A372-9210BEFEBCF6}" type="pres">
      <dgm:prSet presAssocID="{90872578-8C01-4202-A649-AC744368102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77BF85-5071-4849-827A-1E559A8C6234}" type="pres">
      <dgm:prSet presAssocID="{90872578-8C01-4202-A649-AC744368102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E7087-DCB9-4EF0-BA77-A9D0B41C73C2}" type="pres">
      <dgm:prSet presAssocID="{90872578-8C01-4202-A649-AC744368102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BEB5F-37F4-474D-BB0D-D3CB8F261695}" type="pres">
      <dgm:prSet presAssocID="{90872578-8C01-4202-A649-AC744368102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4FD615-D4E7-774C-B0A1-41CC7211D6C8}" type="presOf" srcId="{43F680B7-3E96-474C-8503-BF15D80DC53F}" destId="{4777BF85-5071-4849-827A-1E559A8C6234}" srcOrd="0" destOrd="0" presId="urn:microsoft.com/office/officeart/2005/8/layout/matrix2"/>
    <dgm:cxn modelId="{791AA94F-1C7D-3D4E-8483-91C719154653}" type="presOf" srcId="{71EF1A6E-E77F-4257-92EC-673466EE178E}" destId="{21FA0C19-3993-4A84-A372-9210BEFEBCF6}" srcOrd="0" destOrd="0" presId="urn:microsoft.com/office/officeart/2005/8/layout/matrix2"/>
    <dgm:cxn modelId="{84CAF924-BFFB-41C3-99CF-FD7E5DF3CC31}" srcId="{90872578-8C01-4202-A649-AC7443681020}" destId="{43F680B7-3E96-474C-8503-BF15D80DC53F}" srcOrd="1" destOrd="0" parTransId="{FC9889A1-1839-429D-9BD4-5EAB1B9B23FE}" sibTransId="{A5222FEE-8C5F-47D5-8F12-5B7787762097}"/>
    <dgm:cxn modelId="{B16A4BAE-976F-4E10-AB95-9CCBC08133A1}" srcId="{90872578-8C01-4202-A649-AC7443681020}" destId="{4EC4C1AD-8F94-4AD2-ACEF-8D4418339882}" srcOrd="3" destOrd="0" parTransId="{3136B719-990D-4FB6-B877-F544C1DDA18D}" sibTransId="{31AD432D-CB84-44F6-81E6-1688E665EFCF}"/>
    <dgm:cxn modelId="{86797350-5C93-1F4F-AEA2-B44BE724F81E}" type="presOf" srcId="{F9EC2DE3-D40C-4937-A78F-B972D41CBCB7}" destId="{897E7087-DCB9-4EF0-BA77-A9D0B41C73C2}" srcOrd="0" destOrd="0" presId="urn:microsoft.com/office/officeart/2005/8/layout/matrix2"/>
    <dgm:cxn modelId="{A253A46B-2CA1-B145-BE22-7149FCF72564}" type="presOf" srcId="{90872578-8C01-4202-A649-AC7443681020}" destId="{97764171-AECB-42AD-B879-A49290FAAE61}" srcOrd="0" destOrd="0" presId="urn:microsoft.com/office/officeart/2005/8/layout/matrix2"/>
    <dgm:cxn modelId="{3618CBE1-B20C-234B-B098-1C8F71E6A7B4}" type="presOf" srcId="{4EC4C1AD-8F94-4AD2-ACEF-8D4418339882}" destId="{412BEB5F-37F4-474D-BB0D-D3CB8F261695}" srcOrd="0" destOrd="0" presId="urn:microsoft.com/office/officeart/2005/8/layout/matrix2"/>
    <dgm:cxn modelId="{61D5ABDF-0536-4765-A686-6C8CA24CD4C5}" srcId="{90872578-8C01-4202-A649-AC7443681020}" destId="{71EF1A6E-E77F-4257-92EC-673466EE178E}" srcOrd="0" destOrd="0" parTransId="{2CE120A0-17B4-4EAA-A2B1-13DE8B637019}" sibTransId="{D7D36273-CCBA-45E3-B612-000FD8283501}"/>
    <dgm:cxn modelId="{D513BA13-4B53-4F8E-8DB6-D08FB0C2C5B1}" srcId="{90872578-8C01-4202-A649-AC7443681020}" destId="{F9EC2DE3-D40C-4937-A78F-B972D41CBCB7}" srcOrd="2" destOrd="0" parTransId="{F1AB777F-E5E9-4638-A520-49D5185BBE3B}" sibTransId="{135453C7-0935-401E-970D-3BAF62263ED5}"/>
    <dgm:cxn modelId="{C48E0436-DD8B-A145-85F2-6613C2587737}" type="presParOf" srcId="{97764171-AECB-42AD-B879-A49290FAAE61}" destId="{35DC5C70-E973-4634-A9AD-4E524A2BC984}" srcOrd="0" destOrd="0" presId="urn:microsoft.com/office/officeart/2005/8/layout/matrix2"/>
    <dgm:cxn modelId="{399FA0C5-A901-AC4A-BDAD-2794D3135707}" type="presParOf" srcId="{97764171-AECB-42AD-B879-A49290FAAE61}" destId="{21FA0C19-3993-4A84-A372-9210BEFEBCF6}" srcOrd="1" destOrd="0" presId="urn:microsoft.com/office/officeart/2005/8/layout/matrix2"/>
    <dgm:cxn modelId="{F8DFD765-54A9-DA45-A63E-3CEEA35144A6}" type="presParOf" srcId="{97764171-AECB-42AD-B879-A49290FAAE61}" destId="{4777BF85-5071-4849-827A-1E559A8C6234}" srcOrd="2" destOrd="0" presId="urn:microsoft.com/office/officeart/2005/8/layout/matrix2"/>
    <dgm:cxn modelId="{42F671B0-F639-C147-9CCE-ED38DF27FABD}" type="presParOf" srcId="{97764171-AECB-42AD-B879-A49290FAAE61}" destId="{897E7087-DCB9-4EF0-BA77-A9D0B41C73C2}" srcOrd="3" destOrd="0" presId="urn:microsoft.com/office/officeart/2005/8/layout/matrix2"/>
    <dgm:cxn modelId="{1C072404-D911-2F4F-9B38-94E826DC70C7}" type="presParOf" srcId="{97764171-AECB-42AD-B879-A49290FAAE61}" destId="{412BEB5F-37F4-474D-BB0D-D3CB8F26169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C5C70-E973-4634-A9AD-4E524A2BC984}">
      <dsp:nvSpPr>
        <dsp:cNvPr id="0" name=""/>
        <dsp:cNvSpPr/>
      </dsp:nvSpPr>
      <dsp:spPr>
        <a:xfrm>
          <a:off x="0" y="243681"/>
          <a:ext cx="4038600" cy="4038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A0C19-3993-4A84-A372-9210BEFEBCF6}">
      <dsp:nvSpPr>
        <dsp:cNvPr id="0" name=""/>
        <dsp:cNvSpPr/>
      </dsp:nvSpPr>
      <dsp:spPr>
        <a:xfrm>
          <a:off x="262509" y="506190"/>
          <a:ext cx="161544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MICs</a:t>
          </a:r>
          <a:endParaRPr lang="en-GB" sz="3900" kern="1200" dirty="0"/>
        </a:p>
      </dsp:txBody>
      <dsp:txXfrm>
        <a:off x="341368" y="585049"/>
        <a:ext cx="1457722" cy="1457722"/>
      </dsp:txXfrm>
    </dsp:sp>
    <dsp:sp modelId="{4777BF85-5071-4849-827A-1E559A8C6234}">
      <dsp:nvSpPr>
        <dsp:cNvPr id="0" name=""/>
        <dsp:cNvSpPr/>
      </dsp:nvSpPr>
      <dsp:spPr>
        <a:xfrm>
          <a:off x="2160651" y="506190"/>
          <a:ext cx="161544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MICs</a:t>
          </a:r>
          <a:endParaRPr lang="en-GB" sz="3900" kern="1200" dirty="0"/>
        </a:p>
      </dsp:txBody>
      <dsp:txXfrm>
        <a:off x="2239510" y="585049"/>
        <a:ext cx="1457722" cy="1457722"/>
      </dsp:txXfrm>
    </dsp:sp>
    <dsp:sp modelId="{897E7087-DCB9-4EF0-BA77-A9D0B41C73C2}">
      <dsp:nvSpPr>
        <dsp:cNvPr id="0" name=""/>
        <dsp:cNvSpPr/>
      </dsp:nvSpPr>
      <dsp:spPr>
        <a:xfrm>
          <a:off x="262509" y="2404332"/>
          <a:ext cx="161544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LICs</a:t>
          </a:r>
          <a:endParaRPr lang="en-GB" sz="3900" kern="1200" dirty="0"/>
        </a:p>
      </dsp:txBody>
      <dsp:txXfrm>
        <a:off x="341368" y="2483191"/>
        <a:ext cx="1457722" cy="1457722"/>
      </dsp:txXfrm>
    </dsp:sp>
    <dsp:sp modelId="{412BEB5F-37F4-474D-BB0D-D3CB8F261695}">
      <dsp:nvSpPr>
        <dsp:cNvPr id="0" name=""/>
        <dsp:cNvSpPr/>
      </dsp:nvSpPr>
      <dsp:spPr>
        <a:xfrm>
          <a:off x="2160651" y="2404332"/>
          <a:ext cx="1615440" cy="161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LICs</a:t>
          </a:r>
          <a:endParaRPr lang="en-GB" sz="3900" kern="1200" dirty="0"/>
        </a:p>
      </dsp:txBody>
      <dsp:txXfrm>
        <a:off x="2239510" y="2483191"/>
        <a:ext cx="1457722" cy="1457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8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5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1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2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0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2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neric slid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229600" cy="8367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DDEF-D80B-4530-9C96-445F6FF2F98F}" type="datetimeFigureOut">
              <a:rPr lang="en-GB" smtClean="0"/>
              <a:t>10/19/11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57B5-82C0-45D5-B6A1-68594663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" y="0"/>
            <a:ext cx="9144879" cy="6813376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33400" y="4077072"/>
            <a:ext cx="7412038" cy="8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3200" dirty="0">
                <a:solidFill>
                  <a:srgbClr val="0C377F"/>
                </a:solidFill>
                <a:latin typeface="Times"/>
                <a:cs typeface="Times"/>
              </a:rPr>
              <a:t>South-South </a:t>
            </a:r>
            <a:r>
              <a:rPr lang="en-GB" sz="3200" dirty="0" smtClean="0">
                <a:solidFill>
                  <a:srgbClr val="0C377F"/>
                </a:solidFill>
                <a:latin typeface="Times"/>
                <a:cs typeface="Times"/>
              </a:rPr>
              <a:t>cooperation </a:t>
            </a:r>
            <a:r>
              <a:rPr lang="en-GB" sz="3200" dirty="0">
                <a:solidFill>
                  <a:srgbClr val="0C377F"/>
                </a:solidFill>
                <a:latin typeface="Times"/>
                <a:cs typeface="Times"/>
              </a:rPr>
              <a:t>in </a:t>
            </a:r>
            <a:br>
              <a:rPr lang="en-GB" sz="3200" dirty="0">
                <a:solidFill>
                  <a:srgbClr val="0C377F"/>
                </a:solidFill>
                <a:latin typeface="Times"/>
                <a:cs typeface="Times"/>
              </a:rPr>
            </a:br>
            <a:r>
              <a:rPr lang="en-GB" sz="3200" dirty="0">
                <a:solidFill>
                  <a:srgbClr val="0C377F"/>
                </a:solidFill>
                <a:latin typeface="Times"/>
                <a:cs typeface="Times"/>
              </a:rPr>
              <a:t>IFAD’s business model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524000" y="5400675"/>
            <a:ext cx="6400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000" dirty="0"/>
              <a:t>24-25 October 2011</a:t>
            </a:r>
            <a:endParaRPr lang="en-US" sz="3200" dirty="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268538" y="3760788"/>
            <a:ext cx="5600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GB" sz="1600" b="1" dirty="0">
                <a:solidFill>
                  <a:srgbClr val="A6A6A6"/>
                </a:solidFill>
                <a:latin typeface="Arial" charset="0"/>
                <a:ea typeface="MS PGothic" charset="0"/>
                <a:cs typeface="MS PGothic" charset="0"/>
              </a:rPr>
              <a:t>Ninth Replenishment of IFAD’s Resources</a:t>
            </a:r>
            <a:endParaRPr lang="en-US" sz="1600" b="1" dirty="0">
              <a:solidFill>
                <a:srgbClr val="A6A6A6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7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differentiation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3959984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Country needs, demands, opportunities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Providers’ </a:t>
            </a:r>
            <a:r>
              <a:rPr lang="en-GB" sz="2600" dirty="0" smtClean="0"/>
              <a:t>and </a:t>
            </a:r>
            <a:r>
              <a:rPr lang="en-GB" sz="2600" dirty="0" smtClean="0"/>
              <a:t>receivers’ </a:t>
            </a:r>
            <a:r>
              <a:rPr lang="en-GB" sz="2600" dirty="0" smtClean="0"/>
              <a:t>flexibility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IFAD as a broker, </a:t>
            </a:r>
            <a:br>
              <a:rPr lang="en-GB" sz="2600" dirty="0" smtClean="0"/>
            </a:br>
            <a:r>
              <a:rPr lang="en-GB" sz="2600" dirty="0" smtClean="0"/>
              <a:t>a “supporter</a:t>
            </a:r>
            <a:r>
              <a:rPr lang="en-GB" sz="2600" dirty="0" smtClean="0"/>
              <a:t>” and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an “observing partner”</a:t>
            </a:r>
            <a:endParaRPr lang="en-GB" sz="2600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804532"/>
              </p:ext>
            </p:extLst>
          </p:nvPr>
        </p:nvGraphicFramePr>
        <p:xfrm>
          <a:off x="4637856" y="134076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3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</a:t>
            </a:r>
            <a:r>
              <a:rPr lang="en-GB" dirty="0" smtClean="0"/>
              <a:t>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038600" cy="3629000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Support SSC champions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Demand-driven process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Good-quality norms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/>
              <a:t>E</a:t>
            </a:r>
            <a:r>
              <a:rPr lang="en-GB" sz="2600" dirty="0" smtClean="0"/>
              <a:t>vidence-based KM to share good practices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0000"/>
            <a:ext cx="40386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evolving IFAD approach to SSC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000" y="1440000"/>
            <a:ext cx="7200344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600" dirty="0" smtClean="0"/>
              <a:t>What are IFAD clients looking for?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/>
              <a:t>New ideas; innovation and concreteness 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/>
              <a:t>Mainstreaming SSC into strategic and operational documents: IFAD policies, </a:t>
            </a:r>
            <a:r>
              <a:rPr lang="en-GB" sz="2200" dirty="0" smtClean="0"/>
              <a:t>country strategies</a:t>
            </a:r>
            <a:r>
              <a:rPr lang="en-GB" sz="2200" dirty="0"/>
              <a:t>, projects and </a:t>
            </a:r>
            <a:r>
              <a:rPr lang="en-GB" sz="2200" dirty="0" smtClean="0"/>
              <a:t>grant </a:t>
            </a:r>
            <a:r>
              <a:rPr lang="en-GB" sz="2200" dirty="0"/>
              <a:t>designs</a:t>
            </a:r>
            <a:r>
              <a:rPr lang="en-GB" sz="2200" dirty="0" smtClean="0"/>
              <a:t>….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Training for southern cooperation agencies or development banks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Twin arrangements for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60757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SSC in IFAD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000" y="1440000"/>
            <a:ext cx="6840304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600" dirty="0" smtClean="0"/>
              <a:t>Present: </a:t>
            </a:r>
            <a:r>
              <a:rPr lang="en-GB" sz="2600" dirty="0" smtClean="0"/>
              <a:t>diversity, flexibility, innovation, decentralization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Future: corporate strategic dimension 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SSC systematization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Scaling up 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Monitor financing of </a:t>
            </a:r>
            <a:r>
              <a:rPr lang="en-GB" sz="2200" dirty="0" smtClean="0"/>
              <a:t>South-South </a:t>
            </a:r>
            <a:r>
              <a:rPr lang="en-GB" sz="2200" dirty="0" smtClean="0"/>
              <a:t>cooperation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by </a:t>
            </a:r>
            <a:r>
              <a:rPr lang="en-GB" sz="2200" dirty="0" smtClean="0"/>
              <a:t>IFAD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Continue </a:t>
            </a:r>
            <a:r>
              <a:rPr lang="en-GB" sz="2200" dirty="0" smtClean="0"/>
              <a:t>brokering and facilitating</a:t>
            </a:r>
          </a:p>
          <a:p>
            <a:pPr marL="630238" lvl="1" indent="-269875">
              <a:lnSpc>
                <a:spcPct val="95000"/>
              </a:lnSpc>
              <a:spcBef>
                <a:spcPts val="600"/>
              </a:spcBef>
              <a:buFont typeface="Lucida Grande"/>
              <a:buChar char="-"/>
            </a:pPr>
            <a:r>
              <a:rPr lang="en-GB" sz="2200" dirty="0" smtClean="0"/>
              <a:t>Establish a virtual best practices’ “marketplace” where demand and offer can meet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11851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onclusion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3826768" cy="3412976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IFAD is already </a:t>
            </a:r>
            <a:r>
              <a:rPr lang="en-GB" sz="2200" dirty="0" smtClean="0"/>
              <a:t>“doing</a:t>
            </a:r>
            <a:r>
              <a:rPr lang="en-GB" sz="2200" dirty="0" smtClean="0"/>
              <a:t>” SSC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Raise level of mainstreaming </a:t>
            </a:r>
            <a:r>
              <a:rPr lang="en-GB" sz="2200" dirty="0" smtClean="0"/>
              <a:t>of SSC </a:t>
            </a:r>
            <a:r>
              <a:rPr lang="en-GB" sz="2200" dirty="0" smtClean="0"/>
              <a:t>in IFAD strategic and operational documents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Mobilize country offices to strengthen IFAD’s contribution to </a:t>
            </a:r>
            <a:r>
              <a:rPr lang="en-GB" sz="2200" dirty="0" smtClean="0"/>
              <a:t>South-</a:t>
            </a:r>
            <a:r>
              <a:rPr lang="en-GB" sz="2200" dirty="0"/>
              <a:t>S</a:t>
            </a:r>
            <a:r>
              <a:rPr lang="en-GB" sz="2200" dirty="0" smtClean="0"/>
              <a:t>outh </a:t>
            </a:r>
            <a:r>
              <a:rPr lang="en-GB" sz="2200" dirty="0" smtClean="0"/>
              <a:t>cooperation</a:t>
            </a:r>
            <a:endParaRPr lang="en-GB" sz="2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2157"/>
          <a:stretch/>
        </p:blipFill>
        <p:spPr>
          <a:xfrm>
            <a:off x="4608000" y="1440000"/>
            <a:ext cx="4078800" cy="3060000"/>
          </a:xfrm>
        </p:spPr>
      </p:pic>
    </p:spTree>
    <p:extLst>
      <p:ext uri="{BB962C8B-B14F-4D97-AF65-F5344CB8AC3E}">
        <p14:creationId xmlns:p14="http://schemas.microsoft.com/office/powerpoint/2010/main" val="287990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neric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773238"/>
            <a:ext cx="8001000" cy="2878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800" b="1" dirty="0">
                <a:solidFill>
                  <a:srgbClr val="60606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843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SSC policy framework in IFAD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3959984" cy="4525963"/>
          </a:xfrm>
        </p:spPr>
        <p:txBody>
          <a:bodyPr>
            <a:noAutofit/>
          </a:bodyPr>
          <a:lstStyle/>
          <a:p>
            <a:pPr marL="198000" indent="-19800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/>
              <a:t>Agreement Establishing IFAD</a:t>
            </a:r>
          </a:p>
          <a:p>
            <a:pPr marL="198000" indent="-19800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/>
              <a:t>IFAD’s Lending Policies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and </a:t>
            </a:r>
            <a:r>
              <a:rPr lang="en-GB" sz="2200" dirty="0" smtClean="0"/>
              <a:t>Criteria</a:t>
            </a:r>
          </a:p>
          <a:p>
            <a:pPr marL="198000" indent="-19800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/>
              <a:t>8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Replenishment Consultation Report</a:t>
            </a:r>
          </a:p>
          <a:p>
            <a:pPr marL="198000" indent="-19800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/>
              <a:t>IFAD Strategic Framework 2011-15</a:t>
            </a:r>
          </a:p>
          <a:p>
            <a:pPr marL="198000" indent="-19800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/>
              <a:t>IFAD’s Engagement with Middle-Income Countries</a:t>
            </a:r>
          </a:p>
          <a:p>
            <a:pPr marL="198000" indent="-198000">
              <a:lnSpc>
                <a:spcPct val="90000"/>
              </a:lnSpc>
              <a:spcBef>
                <a:spcPts val="600"/>
              </a:spcBef>
            </a:pPr>
            <a:r>
              <a:rPr lang="en-GB" sz="2200" dirty="0" smtClean="0"/>
              <a:t>SSC in IFAD’s Business Model for the 9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Replenishment Consultation</a:t>
            </a:r>
            <a:endParaRPr lang="en-GB" sz="22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440000"/>
            <a:ext cx="4038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1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IFAD SSC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038600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SSC-focus in many IFAD Country </a:t>
            </a:r>
            <a:r>
              <a:rPr lang="en-GB" sz="2200" dirty="0" smtClean="0"/>
              <a:t>Strategies (e.g. </a:t>
            </a:r>
            <a:r>
              <a:rPr lang="en-GB" sz="2200" dirty="0" smtClean="0"/>
              <a:t>India, China, </a:t>
            </a:r>
            <a:r>
              <a:rPr lang="en-GB" sz="2200" dirty="0" smtClean="0"/>
              <a:t>Brazil)</a:t>
            </a:r>
            <a:endParaRPr lang="en-GB" sz="2200" dirty="0"/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Strengthening project designs and KM strategies</a:t>
            </a:r>
            <a:endParaRPr lang="en-GB" sz="2200" dirty="0"/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Technology transfer facilitation and expertise </a:t>
            </a:r>
            <a:r>
              <a:rPr lang="en-GB" sz="2200" dirty="0" smtClean="0"/>
              <a:t>mobilization</a:t>
            </a:r>
            <a:endParaRPr lang="en-GB" sz="2200" dirty="0" smtClean="0"/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Grants in support of direct</a:t>
            </a:r>
            <a:r>
              <a:rPr lang="en-GB" sz="2200" dirty="0"/>
              <a:t> </a:t>
            </a:r>
            <a:r>
              <a:rPr lang="en-GB" sz="2200" dirty="0" smtClean="0"/>
              <a:t>knowledge exchanges</a:t>
            </a:r>
            <a:endParaRPr lang="en-GB" sz="22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40001"/>
            <a:ext cx="3005239" cy="43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SSC is implemented</a:t>
            </a:r>
            <a:r>
              <a:rPr lang="en-GB" dirty="0"/>
              <a:t> </a:t>
            </a:r>
            <a:r>
              <a:rPr lang="en-GB" dirty="0" smtClean="0"/>
              <a:t>in IFAD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3959984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Project managers’ “exchange”, sharing, learning and replicating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Technical expertise from developing countries </a:t>
            </a:r>
            <a:br>
              <a:rPr lang="en-GB" sz="2200" dirty="0" smtClean="0"/>
            </a:br>
            <a:r>
              <a:rPr lang="en-GB" sz="2200" dirty="0" smtClean="0"/>
              <a:t>(i.e. India-Indonesia)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Private sector </a:t>
            </a:r>
            <a:r>
              <a:rPr lang="en-GB" sz="2200" dirty="0" smtClean="0"/>
              <a:t>mobilization</a:t>
            </a:r>
            <a:endParaRPr lang="en-GB" sz="2200" dirty="0" smtClean="0"/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Analytical work and regional networks: i.e. </a:t>
            </a:r>
            <a:r>
              <a:rPr lang="en-GB" sz="2200" dirty="0" err="1" smtClean="0"/>
              <a:t>IFADAsia</a:t>
            </a:r>
            <a:r>
              <a:rPr lang="en-GB" sz="2200" dirty="0" smtClean="0"/>
              <a:t> </a:t>
            </a:r>
            <a:r>
              <a:rPr lang="en-GB" sz="2200" dirty="0" smtClean="0"/>
              <a:t>“South-South </a:t>
            </a:r>
            <a:r>
              <a:rPr lang="en-GB" sz="2200" dirty="0" smtClean="0"/>
              <a:t>development theme” expansion</a:t>
            </a:r>
            <a:endParaRPr lang="en-GB" sz="2200"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440000"/>
            <a:ext cx="407893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best practice in SSC: the Learning Routes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038600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All stakeholders sharing and learning in the field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Focus on best practices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Local knowledge paid;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self</a:t>
            </a:r>
            <a:r>
              <a:rPr lang="en-GB" sz="2200" dirty="0" smtClean="0"/>
              <a:t>-esteem growth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Innovation </a:t>
            </a:r>
            <a:r>
              <a:rPr lang="en-GB" sz="2200" dirty="0" smtClean="0"/>
              <a:t>plans</a:t>
            </a:r>
            <a:endParaRPr lang="en-GB" sz="2200" dirty="0" smtClean="0"/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Support for adaptation, replication and implementation</a:t>
            </a:r>
          </a:p>
          <a:p>
            <a:pPr marL="198000" indent="-198000">
              <a:lnSpc>
                <a:spcPct val="95000"/>
              </a:lnSpc>
              <a:spcBef>
                <a:spcPts val="600"/>
              </a:spcBef>
            </a:pPr>
            <a:r>
              <a:rPr lang="en-GB" sz="2200" dirty="0" smtClean="0"/>
              <a:t>On-line platforms</a:t>
            </a:r>
            <a:endParaRPr lang="en-GB" sz="22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440000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8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Value added for IFAD: </a:t>
            </a:r>
            <a:r>
              <a:rPr lang="en-GB" dirty="0" smtClean="0"/>
              <a:t>relevance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038600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Appropriate knowledge</a:t>
            </a:r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Focus on </a:t>
            </a:r>
            <a:r>
              <a:rPr lang="en-GB" sz="2600" dirty="0" smtClean="0"/>
              <a:t>country needs</a:t>
            </a:r>
            <a:endParaRPr lang="en-GB" sz="2600" dirty="0" smtClean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Scouting for rural innovations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763" r="8266" b="1349"/>
          <a:stretch/>
        </p:blipFill>
        <p:spPr>
          <a:xfrm>
            <a:off x="4608000" y="1440000"/>
            <a:ext cx="40788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Value added for IFAD: </a:t>
            </a:r>
            <a:r>
              <a:rPr lang="en-GB" dirty="0" smtClean="0"/>
              <a:t>effectiveness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038600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Sustainability 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Replication and scaling up potential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Probability of reaching development objectives</a:t>
            </a:r>
          </a:p>
          <a:p>
            <a:pPr marL="198000" indent="-198000">
              <a:lnSpc>
                <a:spcPct val="95000"/>
              </a:lnSpc>
              <a:spcBef>
                <a:spcPts val="800"/>
              </a:spcBef>
              <a:buNone/>
            </a:pPr>
            <a:endParaRPr lang="en-GB" sz="26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440000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Value added for IFAD: </a:t>
            </a:r>
            <a:r>
              <a:rPr lang="en-GB" dirty="0" smtClean="0"/>
              <a:t>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038600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Costs and risks reduction, with different business and different risks</a:t>
            </a:r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The Morocco-Mauritania example: technical expertise shared; </a:t>
            </a:r>
            <a:br>
              <a:rPr lang="en-GB" sz="2600" dirty="0" smtClean="0"/>
            </a:br>
            <a:r>
              <a:rPr lang="en-GB" sz="2600" dirty="0" smtClean="0"/>
              <a:t>earlier and predictable </a:t>
            </a:r>
            <a:br>
              <a:rPr lang="en-GB" sz="2600" dirty="0" smtClean="0"/>
            </a:br>
            <a:r>
              <a:rPr lang="en-GB" sz="2600" dirty="0" smtClean="0"/>
              <a:t>scaling up</a:t>
            </a:r>
            <a:endParaRPr lang="en-GB" sz="2600" dirty="0" smtClean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440000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5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Value added for IFAD: </a:t>
            </a:r>
            <a:r>
              <a:rPr lang="en-GB" sz="3000" dirty="0" smtClean="0"/>
              <a:t>policy </a:t>
            </a:r>
            <a:r>
              <a:rPr lang="en-GB" sz="3000" dirty="0" smtClean="0"/>
              <a:t>engagement 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40000"/>
            <a:ext cx="4104000" cy="4525963"/>
          </a:xfrm>
        </p:spPr>
        <p:txBody>
          <a:bodyPr>
            <a:normAutofit/>
          </a:bodyPr>
          <a:lstStyle/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The example of the IFAD-supported </a:t>
            </a:r>
            <a:r>
              <a:rPr lang="en-GB" sz="2600" dirty="0" smtClean="0"/>
              <a:t>REAF (Reunion </a:t>
            </a:r>
            <a:r>
              <a:rPr lang="en-GB" sz="2600" dirty="0" err="1" smtClean="0"/>
              <a:t>Especializada</a:t>
            </a:r>
            <a:r>
              <a:rPr lang="en-GB" sz="2600" dirty="0" smtClean="0"/>
              <a:t> </a:t>
            </a:r>
            <a:r>
              <a:rPr lang="en-GB" sz="2600" dirty="0" err="1" smtClean="0"/>
              <a:t>sobre</a:t>
            </a:r>
            <a:r>
              <a:rPr lang="en-GB" sz="2600" dirty="0" smtClean="0"/>
              <a:t> </a:t>
            </a:r>
            <a:r>
              <a:rPr lang="en-GB" sz="2600" dirty="0" err="1" smtClean="0"/>
              <a:t>Agricultura</a:t>
            </a:r>
            <a:r>
              <a:rPr lang="en-GB" sz="2600" dirty="0" smtClean="0"/>
              <a:t> </a:t>
            </a:r>
            <a:r>
              <a:rPr lang="en-GB" sz="2600" dirty="0" smtClean="0"/>
              <a:t>Familiar)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</a:pPr>
            <a:r>
              <a:rPr lang="en-GB" sz="2600" dirty="0" smtClean="0"/>
              <a:t>A new commitment gathering smallholder farmers, their families, their countries, and IFAD</a:t>
            </a: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  <a:buNone/>
            </a:pPr>
            <a:endParaRPr lang="en-GB" sz="2600" dirty="0" smtClean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  <a:buNone/>
            </a:pPr>
            <a:endParaRPr lang="en-GB" sz="2600" dirty="0"/>
          </a:p>
          <a:p>
            <a:pPr marL="198000" indent="-198000">
              <a:lnSpc>
                <a:spcPct val="95000"/>
              </a:lnSpc>
              <a:spcBef>
                <a:spcPts val="800"/>
              </a:spcBef>
              <a:buNone/>
            </a:pPr>
            <a:endParaRPr lang="en-GB" sz="26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40000"/>
            <a:ext cx="279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6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BA798352766478E54ED7A9F7C4ADC" ma:contentTypeVersion="0" ma:contentTypeDescription="Create a new document." ma:contentTypeScope="" ma:versionID="856ca6d83f66988004076283c27b6a9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C39565-90DB-4258-BB1E-86435115E2D2}"/>
</file>

<file path=customXml/itemProps2.xml><?xml version="1.0" encoding="utf-8"?>
<ds:datastoreItem xmlns:ds="http://schemas.openxmlformats.org/officeDocument/2006/customXml" ds:itemID="{32DE98A2-62A1-442B-9838-650A2B4828F8}"/>
</file>

<file path=customXml/itemProps3.xml><?xml version="1.0" encoding="utf-8"?>
<ds:datastoreItem xmlns:ds="http://schemas.openxmlformats.org/officeDocument/2006/customXml" ds:itemID="{6781A248-191C-4E02-B79B-5B3729E6E89E}"/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372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SSC policy framework in IFAD</vt:lpstr>
      <vt:lpstr>Current IFAD SSC</vt:lpstr>
      <vt:lpstr>How SSC is implemented in IFAD</vt:lpstr>
      <vt:lpstr>A best practice in SSC: the Learning Routes</vt:lpstr>
      <vt:lpstr>Value added for IFAD: relevance </vt:lpstr>
      <vt:lpstr>Value added for IFAD: effectiveness</vt:lpstr>
      <vt:lpstr>Value added for IFAD: efficiency</vt:lpstr>
      <vt:lpstr>Value added for IFAD: policy engagement </vt:lpstr>
      <vt:lpstr>Country differentiation</vt:lpstr>
      <vt:lpstr>Lessons learned</vt:lpstr>
      <vt:lpstr>The evolving IFAD approach to SSC</vt:lpstr>
      <vt:lpstr>Managing SSC in IFAD</vt:lpstr>
      <vt:lpstr>Conclusion</vt:lpstr>
      <vt:lpstr>Thank you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Berghinz, Nicolo'</dc:creator>
  <cp:lastModifiedBy>Birgit Plockinger</cp:lastModifiedBy>
  <cp:revision>113</cp:revision>
  <cp:lastPrinted>2011-10-07T14:08:15Z</cp:lastPrinted>
  <dcterms:created xsi:type="dcterms:W3CDTF">2011-10-05T06:49:47Z</dcterms:created>
  <dcterms:modified xsi:type="dcterms:W3CDTF">2011-10-19T14:40:07Z</dcterms:modified>
</cp:coreProperties>
</file>