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  <p:sldMasterId id="2147483655" r:id="rId6"/>
  </p:sldMasterIdLst>
  <p:notesMasterIdLst>
    <p:notesMasterId r:id="rId18"/>
  </p:notesMasterIdLst>
  <p:handoutMasterIdLst>
    <p:handoutMasterId r:id="rId19"/>
  </p:handoutMasterIdLst>
  <p:sldIdLst>
    <p:sldId id="268" r:id="rId7"/>
    <p:sldId id="285" r:id="rId8"/>
    <p:sldId id="272" r:id="rId9"/>
    <p:sldId id="308" r:id="rId10"/>
    <p:sldId id="307" r:id="rId11"/>
    <p:sldId id="323" r:id="rId12"/>
    <p:sldId id="309" r:id="rId13"/>
    <p:sldId id="310" r:id="rId14"/>
    <p:sldId id="312" r:id="rId15"/>
    <p:sldId id="324" r:id="rId16"/>
    <p:sldId id="313" r:id="rId17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chapman" initials="n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B29"/>
    <a:srgbClr val="660066"/>
    <a:srgbClr val="B3A1C7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2" autoAdjust="0"/>
    <p:restoredTop sz="92780" autoAdjust="0"/>
  </p:normalViewPr>
  <p:slideViewPr>
    <p:cSldViewPr>
      <p:cViewPr>
        <p:scale>
          <a:sx n="80" d="100"/>
          <a:sy n="80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r>
              <a:rPr lang="en-US" baseline="0" dirty="0" smtClean="0"/>
              <a:t> CBARDP: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ＭＳ Ｐゴシック" pitchFamily="1" charset="-128"/>
              </a:rPr>
              <a:t>207 selected village areas,  28,116 investments  into community infrastructure, sustainable agricultural development, rural enterprise and financial linkages support and gender and vulnerable group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1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96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481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887928"/>
            <a:ext cx="1554480" cy="853440"/>
          </a:xfrm>
          <a:prstGeom prst="rect">
            <a:avLst/>
          </a:prstGeom>
        </p:spPr>
      </p:pic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333" y="6300231"/>
            <a:ext cx="277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Independent Office of Evaluation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88640"/>
            <a:ext cx="7772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38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093296"/>
            <a:ext cx="2133766" cy="58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cid:image002.png@01D15DC4.654CA4F0" TargetMode="Externa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704856" cy="720080"/>
          </a:xfrm>
        </p:spPr>
        <p:txBody>
          <a:bodyPr/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The </a:t>
            </a:r>
            <a:r>
              <a:rPr lang="en-US" sz="3200" b="1" dirty="0">
                <a:latin typeface="Georgia" panose="02040502050405020303" pitchFamily="18" charset="0"/>
              </a:rPr>
              <a:t>Independent Office of Evaluation of IFAD</a:t>
            </a:r>
            <a:endParaRPr lang="en-US" sz="3200" b="1" cap="small" dirty="0">
              <a:latin typeface="Georgia" panose="020405020504050203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1267544" y="5157192"/>
            <a:ext cx="7624936" cy="792088"/>
          </a:xfrm>
        </p:spPr>
        <p:txBody>
          <a:bodyPr/>
          <a:lstStyle/>
          <a:p>
            <a:r>
              <a:rPr lang="en-GB" b="1" dirty="0" smtClean="0"/>
              <a:t>Country Programme Evaluation Nigeria</a:t>
            </a:r>
          </a:p>
          <a:p>
            <a:pPr>
              <a:spcAft>
                <a:spcPts val="1000"/>
              </a:spcAft>
            </a:pPr>
            <a:r>
              <a:rPr lang="en-US" sz="1400" dirty="0" smtClean="0"/>
              <a:t>93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</a:t>
            </a:r>
            <a:r>
              <a:rPr lang="en-US" sz="1400" dirty="0"/>
              <a:t>session of the Evaluation </a:t>
            </a:r>
            <a:r>
              <a:rPr lang="en-US" sz="1400" dirty="0" smtClean="0"/>
              <a:t>Committee,  6 September</a:t>
            </a:r>
            <a:r>
              <a:rPr lang="en-GB" sz="1400" dirty="0" smtClean="0"/>
              <a:t> </a:t>
            </a:r>
            <a:r>
              <a:rPr lang="en-GB" sz="1400" dirty="0"/>
              <a:t>2016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87624" y="5085184"/>
            <a:ext cx="77048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5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results through strong commitment at local (state and community) level.</a:t>
            </a:r>
          </a:p>
          <a:p>
            <a:r>
              <a:rPr lang="en-US" dirty="0" smtClean="0"/>
              <a:t>Low efficiency limits achievement </a:t>
            </a:r>
            <a:r>
              <a:rPr lang="en-US" dirty="0"/>
              <a:t>of results (late start-ups, high management overheads)</a:t>
            </a:r>
            <a:endParaRPr lang="en-GB" dirty="0"/>
          </a:p>
          <a:p>
            <a:r>
              <a:rPr lang="en-GB" dirty="0" smtClean="0"/>
              <a:t>Overall impact small, </a:t>
            </a:r>
            <a:r>
              <a:rPr lang="en-GB" dirty="0"/>
              <a:t>given the size of the country and the depth of poverty (“islands of results”)</a:t>
            </a:r>
          </a:p>
          <a:p>
            <a:r>
              <a:rPr lang="en-GB" dirty="0" smtClean="0"/>
              <a:t>Many factors contributing to successful engagement at local level; more difficult to address in larger programmes</a:t>
            </a:r>
          </a:p>
          <a:p>
            <a:r>
              <a:rPr lang="en-GB" dirty="0" smtClean="0"/>
              <a:t>Scaling up of results and impact requires improved systems for coordination, knowledge management and M&amp;E at </a:t>
            </a:r>
            <a:r>
              <a:rPr lang="en-GB" dirty="0"/>
              <a:t>f</a:t>
            </a:r>
            <a:r>
              <a:rPr lang="en-GB" dirty="0" smtClean="0"/>
              <a:t>ederal level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9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sz="2300" b="1" dirty="0" smtClean="0"/>
              <a:t>Geographic </a:t>
            </a:r>
            <a:r>
              <a:rPr lang="en-GB" sz="2300" b="1" dirty="0"/>
              <a:t>focus, transformed state-level partnerships </a:t>
            </a:r>
            <a:r>
              <a:rPr lang="en-GB" sz="2300" dirty="0"/>
              <a:t>and realistic levels of </a:t>
            </a:r>
            <a:r>
              <a:rPr lang="en-GB" sz="2300" b="1" dirty="0"/>
              <a:t>counterpart </a:t>
            </a:r>
            <a:r>
              <a:rPr lang="en-GB" sz="2300" b="1" dirty="0" smtClean="0"/>
              <a:t>funding – </a:t>
            </a:r>
            <a:r>
              <a:rPr lang="en-GB" sz="2300" dirty="0" smtClean="0"/>
              <a:t>to address </a:t>
            </a:r>
            <a:r>
              <a:rPr lang="en-GB" sz="2300" dirty="0"/>
              <a:t>issues of state commitment </a:t>
            </a:r>
            <a:endParaRPr lang="en-GB" sz="2300" b="1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300" dirty="0" smtClean="0"/>
              <a:t>Increase </a:t>
            </a:r>
            <a:r>
              <a:rPr lang="en-GB" sz="2300" b="1" dirty="0"/>
              <a:t>leverage and presence in </a:t>
            </a:r>
            <a:r>
              <a:rPr lang="en-GB" sz="2300" b="1" dirty="0" smtClean="0"/>
              <a:t>operations  - </a:t>
            </a:r>
            <a:r>
              <a:rPr lang="en-GB" sz="2300" dirty="0" smtClean="0"/>
              <a:t> through linking loans and grants, supervision, capacity for state engagement, high-level policy engagement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300" dirty="0" smtClean="0"/>
              <a:t>Dedicate </a:t>
            </a:r>
            <a:r>
              <a:rPr lang="en-GB" sz="2300" dirty="0"/>
              <a:t>resources to important crosscutting </a:t>
            </a:r>
            <a:r>
              <a:rPr lang="en-GB" sz="2300" dirty="0" smtClean="0"/>
              <a:t>issues</a:t>
            </a:r>
            <a:r>
              <a:rPr lang="en-GB" sz="2300" b="1" dirty="0" smtClean="0"/>
              <a:t>, </a:t>
            </a:r>
            <a:r>
              <a:rPr lang="en-GB" sz="2300" dirty="0" smtClean="0"/>
              <a:t>incl. </a:t>
            </a:r>
            <a:r>
              <a:rPr lang="en-GB" sz="2300" b="1" dirty="0" smtClean="0"/>
              <a:t>conflict, pastoralism, youth </a:t>
            </a:r>
            <a:r>
              <a:rPr lang="en-GB" sz="2300" dirty="0" smtClean="0"/>
              <a:t>and</a:t>
            </a:r>
            <a:r>
              <a:rPr lang="en-GB" sz="2300" b="1" dirty="0" smtClean="0"/>
              <a:t> gender</a:t>
            </a:r>
            <a:r>
              <a:rPr lang="en-GB" sz="2300" dirty="0" smtClean="0"/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300" dirty="0" smtClean="0"/>
              <a:t>Expand </a:t>
            </a:r>
            <a:r>
              <a:rPr lang="en-GB" sz="2300" dirty="0"/>
              <a:t>existing and develop </a:t>
            </a:r>
            <a:r>
              <a:rPr lang="en-GB" sz="2300" b="1" dirty="0"/>
              <a:t>new </a:t>
            </a:r>
            <a:r>
              <a:rPr lang="en-GB" sz="2300" b="1" dirty="0" smtClean="0"/>
              <a:t>&amp; more strategic partnerships </a:t>
            </a:r>
            <a:r>
              <a:rPr lang="en-GB" sz="2300" dirty="0" smtClean="0"/>
              <a:t>particularly </a:t>
            </a:r>
            <a:r>
              <a:rPr lang="en-GB" sz="2300" dirty="0"/>
              <a:t>outside of </a:t>
            </a:r>
            <a:r>
              <a:rPr lang="en-GB" sz="2300" dirty="0" smtClean="0"/>
              <a:t>government</a:t>
            </a:r>
            <a:endParaRPr lang="en-GB" sz="2300" dirty="0"/>
          </a:p>
          <a:p>
            <a:pPr marL="457200" indent="-457200">
              <a:buFont typeface="+mj-lt"/>
              <a:buAutoNum type="arabicParenR"/>
            </a:pPr>
            <a:r>
              <a:rPr lang="en-GB" sz="2300" dirty="0" smtClean="0"/>
              <a:t>Build </a:t>
            </a:r>
            <a:r>
              <a:rPr lang="en-GB" sz="2300" dirty="0"/>
              <a:t>on IFAD’s knowledge management strategy by improving the </a:t>
            </a:r>
            <a:r>
              <a:rPr lang="en-GB" sz="2300" b="1" dirty="0"/>
              <a:t>quality of evidence from the </a:t>
            </a:r>
            <a:r>
              <a:rPr lang="en-GB" sz="2300" b="1" dirty="0" smtClean="0"/>
              <a:t>field</a:t>
            </a:r>
            <a:endParaRPr lang="en-GB" sz="23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49882" y="1438275"/>
            <a:ext cx="4806086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IFAD ongoing portfolio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745629"/>
            <a:ext cx="4572000" cy="9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2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438274"/>
            <a:ext cx="8137724" cy="4727030"/>
          </a:xfrm>
        </p:spPr>
        <p:txBody>
          <a:bodyPr/>
          <a:lstStyle/>
          <a:p>
            <a:r>
              <a:rPr lang="en-GB" sz="2400" dirty="0" smtClean="0"/>
              <a:t>Project performance of CBARDP (May-June 2015), </a:t>
            </a:r>
          </a:p>
          <a:p>
            <a:pPr lvl="1"/>
            <a:r>
              <a:rPr lang="en-GB" dirty="0" smtClean="0"/>
              <a:t>Included visits to project sites in 4 Northern States (</a:t>
            </a:r>
            <a:r>
              <a:rPr lang="en-GB" dirty="0" err="1" smtClean="0"/>
              <a:t>Kebbi</a:t>
            </a:r>
            <a:r>
              <a:rPr lang="en-GB" dirty="0" smtClean="0"/>
              <a:t>, </a:t>
            </a:r>
            <a:r>
              <a:rPr lang="en-GB" dirty="0" err="1" smtClean="0"/>
              <a:t>Sokoto</a:t>
            </a:r>
            <a:r>
              <a:rPr lang="en-GB" dirty="0" smtClean="0"/>
              <a:t>, </a:t>
            </a:r>
            <a:r>
              <a:rPr lang="en-GB" dirty="0" err="1" smtClean="0"/>
              <a:t>Katsina</a:t>
            </a:r>
            <a:r>
              <a:rPr lang="en-GB" dirty="0" smtClean="0"/>
              <a:t> and </a:t>
            </a:r>
            <a:r>
              <a:rPr lang="en-GB" dirty="0" err="1" smtClean="0"/>
              <a:t>Jigawa</a:t>
            </a:r>
            <a:r>
              <a:rPr lang="en-GB" dirty="0" smtClean="0"/>
              <a:t>)</a:t>
            </a:r>
          </a:p>
          <a:p>
            <a:r>
              <a:rPr lang="en-GB" sz="2400" dirty="0" smtClean="0"/>
              <a:t>CPE main mission (September 2015)</a:t>
            </a:r>
          </a:p>
          <a:p>
            <a:pPr lvl="1"/>
            <a:r>
              <a:rPr lang="en-GB" dirty="0" smtClean="0"/>
              <a:t>Visits to project sites in 9 States (Oyo, Lagos, Edo, Rivers, </a:t>
            </a:r>
            <a:r>
              <a:rPr lang="en-GB" dirty="0" err="1" smtClean="0"/>
              <a:t>Abia</a:t>
            </a:r>
            <a:r>
              <a:rPr lang="en-GB" dirty="0" smtClean="0"/>
              <a:t>, Cross Rivers, Benue, </a:t>
            </a:r>
            <a:r>
              <a:rPr lang="en-GB" dirty="0" err="1" smtClean="0"/>
              <a:t>Nasarawa</a:t>
            </a:r>
            <a:r>
              <a:rPr lang="en-GB" dirty="0" smtClean="0"/>
              <a:t> and Niger)</a:t>
            </a:r>
          </a:p>
          <a:p>
            <a:pPr lvl="1"/>
            <a:r>
              <a:rPr lang="en-GB" dirty="0" smtClean="0"/>
              <a:t>Stakeholder meetings in Abuja, Ibadan, Lagos, </a:t>
            </a:r>
            <a:r>
              <a:rPr lang="en-GB" dirty="0" err="1" smtClean="0"/>
              <a:t>Abia</a:t>
            </a:r>
            <a:r>
              <a:rPr lang="en-GB" dirty="0" smtClean="0"/>
              <a:t> (</a:t>
            </a:r>
            <a:r>
              <a:rPr lang="en-GB" dirty="0"/>
              <a:t>with stakeholders from </a:t>
            </a:r>
            <a:r>
              <a:rPr lang="en-GB" dirty="0" err="1"/>
              <a:t>Akwa</a:t>
            </a:r>
            <a:r>
              <a:rPr lang="en-GB" dirty="0"/>
              <a:t> </a:t>
            </a:r>
            <a:r>
              <a:rPr lang="en-GB" dirty="0" smtClean="0"/>
              <a:t>Ibom), and Port Harcourt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National Roundtable in April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ACP signed in June 2016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CPE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6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</a:t>
            </a:r>
            <a:r>
              <a:rPr lang="en-GB" sz="2400" dirty="0"/>
              <a:t>towards </a:t>
            </a:r>
            <a:r>
              <a:rPr lang="en-GB" sz="2400" dirty="0" smtClean="0"/>
              <a:t>agriculture under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COSOP</a:t>
            </a:r>
          </a:p>
          <a:p>
            <a:pPr lvl="0"/>
            <a:r>
              <a:rPr lang="en-US" sz="2400" dirty="0" smtClean="0"/>
              <a:t>Better alignment with Government policies and strategies (Vision 20:2020, ATA) and IFAD’s core business (smallholder agriculture)</a:t>
            </a:r>
            <a:endParaRPr lang="en-GB" sz="2400" dirty="0"/>
          </a:p>
          <a:p>
            <a:pPr lvl="0"/>
            <a:r>
              <a:rPr lang="en-GB" sz="2400" dirty="0" smtClean="0"/>
              <a:t>Move from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community development </a:t>
            </a:r>
            <a:r>
              <a:rPr lang="en-GB" sz="2400" dirty="0" smtClean="0"/>
              <a:t>programmes - with broad </a:t>
            </a:r>
            <a:r>
              <a:rPr lang="en-GB" sz="2400" dirty="0"/>
              <a:t>social and economic </a:t>
            </a:r>
            <a:r>
              <a:rPr lang="en-GB" sz="2400" dirty="0" smtClean="0"/>
              <a:t>investments -  </a:t>
            </a:r>
            <a:r>
              <a:rPr lang="en-GB" sz="2400" dirty="0"/>
              <a:t>to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market-led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commodity-based value chains and rural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</a:p>
          <a:p>
            <a:r>
              <a:rPr lang="en-GB" sz="2400" dirty="0" smtClean="0"/>
              <a:t>Long timespans -  strategic shift led to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adjustments </a:t>
            </a:r>
            <a:r>
              <a:rPr lang="en-GB" sz="2400" dirty="0" smtClean="0"/>
              <a:t>over programme </a:t>
            </a:r>
            <a:r>
              <a:rPr lang="en-GB" sz="2400" dirty="0"/>
              <a:t>lifetime (‘re-design turbulence’) </a:t>
            </a:r>
            <a:endParaRPr lang="en-GB" sz="2400" dirty="0" smtClean="0"/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Strategic </a:t>
            </a:r>
            <a:r>
              <a:rPr lang="en-GB" dirty="0" smtClean="0"/>
              <a:t>shift towards agriculture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Targeting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700808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Greater focus on the poorer </a:t>
            </a:r>
            <a:r>
              <a:rPr lang="en-GB" dirty="0" smtClean="0"/>
              <a:t>North under 2</a:t>
            </a:r>
            <a:r>
              <a:rPr lang="en-GB" baseline="30000" dirty="0" smtClean="0"/>
              <a:t>nd</a:t>
            </a:r>
            <a:r>
              <a:rPr lang="en-GB" dirty="0" smtClean="0"/>
              <a:t> COSOP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Geographic </a:t>
            </a:r>
            <a:r>
              <a:rPr lang="en-US" dirty="0"/>
              <a:t>targeting </a:t>
            </a:r>
            <a:r>
              <a:rPr lang="en-US" dirty="0" smtClean="0"/>
              <a:t>lacks </a:t>
            </a:r>
            <a:r>
              <a:rPr lang="en-US" dirty="0"/>
              <a:t>reliable poverty </a:t>
            </a:r>
            <a:r>
              <a:rPr lang="en-US" dirty="0" smtClean="0"/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Broad multi-region coverage created </a:t>
            </a:r>
            <a:r>
              <a:rPr lang="en-GB" b="1" dirty="0"/>
              <a:t>gaps</a:t>
            </a:r>
            <a:r>
              <a:rPr lang="en-GB" dirty="0"/>
              <a:t> and prevented overlaps &amp; synergies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Interventions </a:t>
            </a:r>
            <a:r>
              <a:rPr lang="en-CA" dirty="0"/>
              <a:t>geographically spread out and scattered </a:t>
            </a:r>
            <a:r>
              <a:rPr lang="en-CA" dirty="0" smtClean="0"/>
              <a:t>through </a:t>
            </a:r>
            <a:r>
              <a:rPr lang="en-CA" b="1" dirty="0" smtClean="0"/>
              <a:t>27 </a:t>
            </a:r>
            <a:r>
              <a:rPr lang="en-CA" b="1" dirty="0"/>
              <a:t>States </a:t>
            </a:r>
            <a:r>
              <a:rPr lang="en-CA" dirty="0"/>
              <a:t>(~90 LGs</a:t>
            </a:r>
            <a:r>
              <a:rPr lang="en-CA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Targeting </a:t>
            </a:r>
            <a:r>
              <a:rPr lang="en-US" dirty="0"/>
              <a:t>within </a:t>
            </a:r>
            <a:r>
              <a:rPr lang="en-US" dirty="0" smtClean="0"/>
              <a:t>communities through participatory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ttention to women and youth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9.2 </a:t>
            </a:r>
            <a:r>
              <a:rPr lang="en-GB" dirty="0"/>
              <a:t>million beneficiaries reached - out of the 14.2 million </a:t>
            </a:r>
            <a:r>
              <a:rPr lang="en-GB" dirty="0" smtClean="0"/>
              <a:t>targeted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4536504" cy="432047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 smtClean="0"/>
              <a:t>Concentrated </a:t>
            </a:r>
            <a:r>
              <a:rPr lang="en-GB" sz="2400" dirty="0"/>
              <a:t>investments in a limited number of </a:t>
            </a:r>
            <a:r>
              <a:rPr lang="en-GB" sz="2400" dirty="0" smtClean="0"/>
              <a:t>villages</a:t>
            </a:r>
          </a:p>
          <a:p>
            <a:r>
              <a:rPr lang="en-US" sz="2400" dirty="0" smtClean="0"/>
              <a:t>Asset creation, a</a:t>
            </a:r>
            <a:r>
              <a:rPr lang="en-GB" sz="2400" dirty="0" err="1" smtClean="0"/>
              <a:t>ccess</a:t>
            </a:r>
            <a:r>
              <a:rPr lang="en-GB" sz="2400" dirty="0" smtClean="0"/>
              <a:t> </a:t>
            </a:r>
            <a:r>
              <a:rPr lang="en-GB" sz="2400" dirty="0"/>
              <a:t>to financial services, community capacity building and job </a:t>
            </a:r>
            <a:r>
              <a:rPr lang="en-GB" sz="2400" dirty="0" smtClean="0"/>
              <a:t>creation</a:t>
            </a:r>
          </a:p>
          <a:p>
            <a:r>
              <a:rPr lang="en-US" sz="2400" dirty="0" smtClean="0"/>
              <a:t>Life-changing impacts in hard-to-reach communities</a:t>
            </a:r>
            <a:endParaRPr lang="en-GB" sz="2400" dirty="0" smtClean="0"/>
          </a:p>
          <a:p>
            <a:r>
              <a:rPr lang="en-US" sz="2400" dirty="0" smtClean="0"/>
              <a:t>Overall impact rather limited, given the scale of the country and poverty depth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Islands of </a:t>
            </a:r>
            <a:r>
              <a:rPr lang="en-US" dirty="0" smtClean="0"/>
              <a:t>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1700808"/>
            <a:ext cx="3112398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680" y="4221088"/>
            <a:ext cx="3049846" cy="1905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3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438274"/>
            <a:ext cx="4249292" cy="42229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/>
              <a:t>IFAD’s comparative advantage – community based approaches </a:t>
            </a:r>
          </a:p>
          <a:p>
            <a:r>
              <a:rPr lang="en-GB" sz="2400" dirty="0" smtClean="0"/>
              <a:t>Community Development Associations (CDAs) </a:t>
            </a:r>
            <a:r>
              <a:rPr lang="en-GB" sz="2400" dirty="0"/>
              <a:t>as a 4</a:t>
            </a:r>
            <a:r>
              <a:rPr lang="en-GB" sz="2400" baseline="30000" dirty="0"/>
              <a:t>th</a:t>
            </a:r>
            <a:r>
              <a:rPr lang="en-GB" sz="2400" dirty="0"/>
              <a:t> tier of government </a:t>
            </a:r>
            <a:r>
              <a:rPr lang="en-GB" sz="2400" dirty="0" smtClean="0"/>
              <a:t>in the North; </a:t>
            </a:r>
            <a:r>
              <a:rPr lang="en-GB" sz="2400" dirty="0"/>
              <a:t>Commodity </a:t>
            </a:r>
            <a:r>
              <a:rPr lang="en-GB" sz="2400" dirty="0" smtClean="0"/>
              <a:t>Apex </a:t>
            </a:r>
            <a:r>
              <a:rPr lang="en-GB" sz="2400" dirty="0"/>
              <a:t>D</a:t>
            </a:r>
            <a:r>
              <a:rPr lang="en-GB" sz="2400" dirty="0" smtClean="0"/>
              <a:t>evelopment </a:t>
            </a:r>
            <a:r>
              <a:rPr lang="en-GB" sz="2400" dirty="0"/>
              <a:t>A</a:t>
            </a:r>
            <a:r>
              <a:rPr lang="en-GB" sz="2400" dirty="0" smtClean="0"/>
              <a:t>ssociations (CADAs) </a:t>
            </a:r>
          </a:p>
          <a:p>
            <a:r>
              <a:rPr lang="en-US" sz="2400" b="1" dirty="0" smtClean="0"/>
              <a:t>Good sustainability </a:t>
            </a:r>
            <a:r>
              <a:rPr lang="en-US" sz="2400" dirty="0" smtClean="0"/>
              <a:t>in the North; governments funding; </a:t>
            </a:r>
            <a:r>
              <a:rPr lang="en-GB" sz="2400" dirty="0" smtClean="0"/>
              <a:t>State legislation</a:t>
            </a:r>
            <a:endParaRPr lang="en-GB" sz="2400" dirty="0"/>
          </a:p>
          <a:p>
            <a:endParaRPr lang="en-GB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Community capacities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646"/>
          <a:stretch/>
        </p:blipFill>
        <p:spPr>
          <a:xfrm>
            <a:off x="5652120" y="1556792"/>
            <a:ext cx="3112398" cy="2288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id:image002.png@01D15DC4.654CA4F0"/>
          <p:cNvPicPr/>
          <p:nvPr/>
        </p:nvPicPr>
        <p:blipFill>
          <a:blip r:embed="rId4" r:link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276438"/>
            <a:ext cx="2043241" cy="162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j.pennarz\Pictures\Nigeria CPE  pictures\Hauwas pictures\Jigawa State IFAD Projects\Dutse LG, Kwadiya\IMG_031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062148"/>
            <a:ext cx="1656184" cy="2099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41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400" dirty="0"/>
              <a:t>A</a:t>
            </a:r>
            <a:r>
              <a:rPr lang="en-GB" sz="2400" dirty="0" smtClean="0"/>
              <a:t>verage start-up delay 26 </a:t>
            </a:r>
            <a:r>
              <a:rPr lang="en-GB" sz="2400" dirty="0"/>
              <a:t>months </a:t>
            </a:r>
            <a:r>
              <a:rPr lang="en-GB" sz="2400" dirty="0" smtClean="0"/>
              <a:t>(2x IFAD average)</a:t>
            </a:r>
          </a:p>
          <a:p>
            <a:r>
              <a:rPr lang="en-GB" sz="2400" dirty="0" smtClean="0"/>
              <a:t>State </a:t>
            </a:r>
            <a:r>
              <a:rPr lang="en-GB" sz="2400" dirty="0"/>
              <a:t>government </a:t>
            </a:r>
            <a:r>
              <a:rPr lang="en-GB" sz="2400" b="1" dirty="0"/>
              <a:t>commitments</a:t>
            </a:r>
            <a:r>
              <a:rPr lang="en-GB" sz="2400" dirty="0"/>
              <a:t> </a:t>
            </a:r>
            <a:r>
              <a:rPr lang="en-GB" sz="2400" dirty="0" smtClean="0"/>
              <a:t>low or lagging; frequent </a:t>
            </a:r>
            <a:r>
              <a:rPr lang="en-GB" sz="2400" dirty="0"/>
              <a:t>political </a:t>
            </a:r>
            <a:r>
              <a:rPr lang="en-GB" sz="2400" dirty="0" smtClean="0"/>
              <a:t>changes</a:t>
            </a:r>
          </a:p>
          <a:p>
            <a:r>
              <a:rPr lang="en-GB" sz="2400" dirty="0" smtClean="0"/>
              <a:t>Geographic stretch with large </a:t>
            </a:r>
            <a:r>
              <a:rPr lang="en-GB" sz="2400" dirty="0"/>
              <a:t>number of states and LGAs </a:t>
            </a:r>
            <a:r>
              <a:rPr lang="en-GB" sz="2400" dirty="0" smtClean="0"/>
              <a:t>led to high </a:t>
            </a:r>
            <a:r>
              <a:rPr lang="en-GB" sz="2400" b="1" dirty="0" smtClean="0"/>
              <a:t>management overheads </a:t>
            </a:r>
            <a:r>
              <a:rPr lang="en-GB" sz="2400" dirty="0" smtClean="0"/>
              <a:t>(≥ 20%)</a:t>
            </a:r>
          </a:p>
          <a:p>
            <a:r>
              <a:rPr lang="en-GB" sz="2400" dirty="0" smtClean="0"/>
              <a:t>CDD </a:t>
            </a:r>
            <a:r>
              <a:rPr lang="en-GB" sz="2400" dirty="0"/>
              <a:t>programmes </a:t>
            </a:r>
            <a:r>
              <a:rPr lang="en-GB" sz="2400" dirty="0" smtClean="0"/>
              <a:t>almost 30% management overheads, but </a:t>
            </a:r>
            <a:r>
              <a:rPr lang="en-GB" sz="2400" b="1" dirty="0" smtClean="0"/>
              <a:t>good allocative efficiency </a:t>
            </a:r>
            <a:r>
              <a:rPr lang="en-GB" sz="2400" dirty="0" smtClean="0"/>
              <a:t>and </a:t>
            </a:r>
            <a:r>
              <a:rPr lang="en-GB" sz="2400" b="1" dirty="0" smtClean="0"/>
              <a:t>better cost efficiency</a:t>
            </a:r>
            <a:endParaRPr lang="en-GB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Country office - cost-efficient opportunities for policy dialogue through sector working group, grants and the platform created by RUFIN</a:t>
            </a:r>
          </a:p>
          <a:p>
            <a:r>
              <a:rPr lang="en-US" sz="2400" dirty="0" smtClean="0"/>
              <a:t>Partnerships - opportunistic and ad hoc; not strategic; mainly within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;       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bsence </a:t>
            </a:r>
            <a:r>
              <a:rPr lang="en-GB" sz="2400" dirty="0"/>
              <a:t>of a well-structure policy coordination unit within FMARD </a:t>
            </a:r>
            <a:r>
              <a:rPr lang="en-GB" sz="2400" dirty="0" smtClean="0"/>
              <a:t>limited policy influence and coherence</a:t>
            </a:r>
            <a:endParaRPr lang="en-US" sz="2400" dirty="0" smtClean="0"/>
          </a:p>
          <a:p>
            <a:r>
              <a:rPr lang="en-US" sz="2400" dirty="0"/>
              <a:t>Increased attention to knowledge </a:t>
            </a:r>
            <a:r>
              <a:rPr lang="en-US" sz="2400" dirty="0" smtClean="0"/>
              <a:t>management, but limited evidence from the field (poor M&amp;E)</a:t>
            </a:r>
            <a:endParaRPr lang="en-US" sz="2400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6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E-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5" ma:contentTypeDescription="PowerPoint templates using IFAD themes" ma:contentTypeScope="" ma:versionID="4ac08f08fd14c499a856d5d5560889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B1862-C7B7-45DD-9A01-B65742ADF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5144</TotalTime>
  <Words>663</Words>
  <Application>Microsoft Office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_APR1_2014</vt:lpstr>
      <vt:lpstr>IOE-theme</vt:lpstr>
      <vt:lpstr>The Independent Office of Evaluation of IFAD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David, May</cp:lastModifiedBy>
  <cp:revision>301</cp:revision>
  <cp:lastPrinted>2015-03-09T16:01:15Z</cp:lastPrinted>
  <dcterms:created xsi:type="dcterms:W3CDTF">2014-09-17T09:06:47Z</dcterms:created>
  <dcterms:modified xsi:type="dcterms:W3CDTF">2016-09-05T13:02:35Z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