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1" r:id="rId3"/>
    <p:sldId id="266" r:id="rId4"/>
    <p:sldId id="258" r:id="rId5"/>
    <p:sldId id="259" r:id="rId6"/>
    <p:sldId id="261" r:id="rId7"/>
    <p:sldId id="263" r:id="rId8"/>
    <p:sldId id="264" r:id="rId9"/>
    <p:sldId id="260" r:id="rId10"/>
    <p:sldId id="265" r:id="rId11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89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55" d="100"/>
          <a:sy n="55" d="100"/>
        </p:scale>
        <p:origin x="-2034" y="-12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04040A-D4F7-4B7B-9CB4-8CBA3CDD7E1D}" type="datetimeFigureOut">
              <a:rPr lang="en-GB" smtClean="0"/>
              <a:t>10/09/2013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58F8D-F004-41EE-A7A4-C430E2D51C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29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4AA324-234D-4688-AAD8-E58CD752A555}" type="datetimeFigureOut">
              <a:rPr lang="en-GB" smtClean="0"/>
              <a:t>10/09/2013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6CC02-2BFD-42F6-B6A4-D43C9B6DF5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362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6CC02-2BFD-42F6-B6A4-D43C9B6DF54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588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3BE811C-EDB3-4C34-894F-D3AACB18E78F}" type="datetime1">
              <a:rPr lang="en-GB" smtClean="0"/>
              <a:t>10/09/2013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EFE8E50-BB21-4BB8-86F7-8D951254CE12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C59C-8163-4BA3-8FD4-18D634B22C5B}" type="datetime1">
              <a:rPr lang="en-GB" smtClean="0"/>
              <a:t>10/09/2013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8E50-BB21-4BB8-86F7-8D951254CE1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5C54-59F5-4A94-8A1D-1337D1C15B5B}" type="datetime1">
              <a:rPr lang="en-GB" smtClean="0"/>
              <a:t>10/09/2013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8E50-BB21-4BB8-86F7-8D951254CE1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8F1B-E7CB-4332-A5C9-7D33357E98F8}" type="datetime1">
              <a:rPr lang="en-GB" smtClean="0"/>
              <a:t>10/09/2013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8E50-BB21-4BB8-86F7-8D951254CE1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40F511A-140D-4DCF-9EBA-45ECE3F4D190}" type="datetime1">
              <a:rPr lang="en-GB" smtClean="0"/>
              <a:t>10/09/2013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EFE8E50-BB21-4BB8-86F7-8D951254CE1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0C7BB-2342-42F9-A70A-AFFB785CD9F2}" type="datetime1">
              <a:rPr lang="en-GB" smtClean="0"/>
              <a:t>10/09/2013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8E50-BB21-4BB8-86F7-8D951254CE12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629E-53DA-47B8-943A-E5A0538A8481}" type="datetime1">
              <a:rPr lang="en-GB" smtClean="0"/>
              <a:t>10/09/2013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8E50-BB21-4BB8-86F7-8D951254CE12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B2F1B-C7B8-421B-9B2F-A665E9A2CC19}" type="datetime1">
              <a:rPr lang="en-GB" smtClean="0"/>
              <a:t>10/09/2013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8E50-BB21-4BB8-86F7-8D951254CE12}" type="slidenum">
              <a:rPr lang="en-GB" smtClean="0"/>
              <a:t>‹#›</a:t>
            </a:fld>
            <a:endParaRPr lang="en-GB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08CDA-0BD0-48B7-A559-6F2C26E6FAF9}" type="datetime1">
              <a:rPr lang="en-GB" smtClean="0"/>
              <a:t>10/09/2013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8E50-BB21-4BB8-86F7-8D951254CE12}" type="slidenum">
              <a:rPr lang="en-GB" smtClean="0"/>
              <a:t>‹#›</a:t>
            </a:fld>
            <a:endParaRPr lang="en-GB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1629-1454-4015-9856-4E84E49B0B6B}" type="datetime1">
              <a:rPr lang="en-GB" smtClean="0"/>
              <a:t>10/09/2013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8E50-BB21-4BB8-86F7-8D951254CE1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D30E9-B204-4A96-9B65-5BD74965B1FD}" type="datetime1">
              <a:rPr lang="en-GB" smtClean="0"/>
              <a:t>10/09/2013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8E50-BB21-4BB8-86F7-8D951254CE1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FA597D-75FF-4DC1-9232-CB906B71450A}" type="datetime1">
              <a:rPr lang="en-GB" smtClean="0"/>
              <a:t>10/09/2013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EFE8E50-BB21-4BB8-86F7-8D951254CE12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3717032"/>
            <a:ext cx="7002016" cy="990600"/>
          </a:xfrm>
        </p:spPr>
        <p:txBody>
          <a:bodyPr>
            <a:noAutofit/>
          </a:bodyPr>
          <a:lstStyle/>
          <a:p>
            <a:r>
              <a:rPr lang="en-GB" sz="3000" b="1" dirty="0" smtClean="0"/>
              <a:t>MONITORING AND EVALUATION – A PERSISTENT CHALLENGE</a:t>
            </a:r>
            <a:endParaRPr lang="en-GB" sz="3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5696" y="5013176"/>
            <a:ext cx="6400800" cy="720080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en-GB" b="1" dirty="0" smtClean="0">
                <a:solidFill>
                  <a:srgbClr val="8189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78</a:t>
            </a:r>
            <a:r>
              <a:rPr lang="en-GB" b="1" baseline="30000" dirty="0" smtClean="0">
                <a:solidFill>
                  <a:srgbClr val="8189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GB" b="1" dirty="0" smtClean="0">
                <a:solidFill>
                  <a:srgbClr val="8189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Session </a:t>
            </a:r>
            <a:r>
              <a:rPr lang="en-GB" b="1" dirty="0">
                <a:solidFill>
                  <a:srgbClr val="8189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Evaluation Committee</a:t>
            </a:r>
          </a:p>
          <a:p>
            <a:pPr>
              <a:spcBef>
                <a:spcPct val="0"/>
              </a:spcBef>
            </a:pPr>
            <a:r>
              <a:rPr lang="en-GB" b="1" dirty="0">
                <a:solidFill>
                  <a:srgbClr val="8189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Rome, 5 September 2013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317944"/>
            <a:ext cx="4772025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28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400" b="1" dirty="0">
                <a:solidFill>
                  <a:srgbClr val="8189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Concluding Remarks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8E50-BB21-4BB8-86F7-8D951254CE12}" type="slidenum">
              <a:rPr lang="en-GB" smtClean="0"/>
              <a:t>10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19256" cy="4824536"/>
          </a:xfrm>
        </p:spPr>
        <p:txBody>
          <a:bodyPr>
            <a:normAutofit fontScale="92500"/>
          </a:bodyPr>
          <a:lstStyle/>
          <a:p>
            <a:pPr>
              <a:spcAft>
                <a:spcPts val="1200"/>
              </a:spcAft>
            </a:pPr>
            <a:r>
              <a:rPr lang="en-GB" dirty="0" err="1" smtClean="0"/>
              <a:t>M&amp;E</a:t>
            </a:r>
            <a:r>
              <a:rPr lang="en-GB" dirty="0" smtClean="0"/>
              <a:t> is part of project and programme </a:t>
            </a:r>
            <a:r>
              <a:rPr lang="en-GB" u="sng" dirty="0" smtClean="0"/>
              <a:t>management</a:t>
            </a:r>
            <a:r>
              <a:rPr lang="en-GB" dirty="0" smtClean="0"/>
              <a:t>, not separate. Focus on improving managers and management. Better M&amp;E will follow.</a:t>
            </a:r>
          </a:p>
          <a:p>
            <a:pPr>
              <a:spcAft>
                <a:spcPts val="1200"/>
              </a:spcAft>
            </a:pPr>
            <a:r>
              <a:rPr lang="en-GB" dirty="0" smtClean="0"/>
              <a:t>Ensure that </a:t>
            </a:r>
            <a:r>
              <a:rPr lang="en-GB" dirty="0" err="1" smtClean="0"/>
              <a:t>M&amp;E</a:t>
            </a:r>
            <a:r>
              <a:rPr lang="en-GB" dirty="0" smtClean="0"/>
              <a:t> performance matters, with positive and negative consequences (e.g. resource flows)</a:t>
            </a:r>
          </a:p>
          <a:p>
            <a:pPr>
              <a:spcAft>
                <a:spcPts val="1200"/>
              </a:spcAft>
            </a:pPr>
            <a:r>
              <a:rPr lang="en-GB" dirty="0"/>
              <a:t>Significant implications of project design and its process on </a:t>
            </a:r>
            <a:r>
              <a:rPr lang="en-GB" dirty="0" err="1" smtClean="0"/>
              <a:t>M&amp;E</a:t>
            </a:r>
            <a:r>
              <a:rPr lang="en-GB" dirty="0" smtClean="0"/>
              <a:t> to follow: </a:t>
            </a:r>
            <a:r>
              <a:rPr lang="en-GB" dirty="0"/>
              <a:t> </a:t>
            </a:r>
            <a:r>
              <a:rPr lang="en-GB" dirty="0" smtClean="0"/>
              <a:t>key </a:t>
            </a:r>
            <a:r>
              <a:rPr lang="en-GB" dirty="0"/>
              <a:t>role of </a:t>
            </a:r>
            <a:r>
              <a:rPr lang="en-GB" dirty="0" err="1" smtClean="0"/>
              <a:t>IFAD</a:t>
            </a:r>
            <a:r>
              <a:rPr lang="en-GB" dirty="0" smtClean="0"/>
              <a:t> therein (and during implementation) </a:t>
            </a:r>
            <a:endParaRPr lang="en-GB" dirty="0"/>
          </a:p>
          <a:p>
            <a:pPr>
              <a:spcAft>
                <a:spcPts val="1200"/>
              </a:spcAft>
            </a:pPr>
            <a:r>
              <a:rPr lang="en-GB" dirty="0" smtClean="0"/>
              <a:t>Persistence </a:t>
            </a:r>
            <a:r>
              <a:rPr lang="en-GB" dirty="0"/>
              <a:t>of weak </a:t>
            </a:r>
            <a:r>
              <a:rPr lang="en-GB" dirty="0" err="1" smtClean="0"/>
              <a:t>M&amp;E</a:t>
            </a:r>
            <a:r>
              <a:rPr lang="en-GB" dirty="0" smtClean="0"/>
              <a:t>, although some progress made: </a:t>
            </a:r>
            <a:r>
              <a:rPr lang="en-GB" dirty="0"/>
              <a:t>do we need to do </a:t>
            </a:r>
            <a:r>
              <a:rPr lang="en-GB" dirty="0" smtClean="0"/>
              <a:t>much more and/or do something </a:t>
            </a:r>
            <a:r>
              <a:rPr lang="en-GB" dirty="0"/>
              <a:t>different?</a:t>
            </a:r>
          </a:p>
          <a:p>
            <a:endParaRPr lang="en-GB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6319204"/>
            <a:ext cx="2520280" cy="473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5718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400" b="1" dirty="0" smtClean="0">
                <a:solidFill>
                  <a:srgbClr val="8189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  <a:endParaRPr lang="en-GB" sz="3400" b="1" dirty="0">
              <a:solidFill>
                <a:srgbClr val="8189A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8E50-BB21-4BB8-86F7-8D951254CE12}" type="slidenum">
              <a:rPr lang="en-GB" smtClean="0"/>
              <a:t>2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568952" cy="489654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700" dirty="0" smtClean="0"/>
              <a:t>A </a:t>
            </a:r>
            <a:r>
              <a:rPr lang="en-GB" sz="2700" dirty="0"/>
              <a:t>request made at </a:t>
            </a:r>
            <a:r>
              <a:rPr lang="en-GB" sz="2700" dirty="0" err="1"/>
              <a:t>EC77</a:t>
            </a:r>
            <a:r>
              <a:rPr lang="en-GB" sz="2700" dirty="0"/>
              <a:t> to discuss the issue of </a:t>
            </a:r>
            <a:r>
              <a:rPr lang="en-GB" sz="2700" dirty="0" err="1"/>
              <a:t>M&amp;E</a:t>
            </a:r>
            <a:r>
              <a:rPr lang="en-GB" sz="2700" dirty="0"/>
              <a:t> at </a:t>
            </a:r>
            <a:r>
              <a:rPr lang="en-GB" sz="2700" dirty="0" err="1" smtClean="0"/>
              <a:t>EC78</a:t>
            </a:r>
            <a:r>
              <a:rPr lang="en-GB" sz="2700" dirty="0"/>
              <a:t>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700" dirty="0" smtClean="0"/>
              <a:t>Weak performance of </a:t>
            </a:r>
            <a:r>
              <a:rPr lang="en-GB" sz="2700" dirty="0" err="1" smtClean="0"/>
              <a:t>M&amp;E</a:t>
            </a:r>
            <a:r>
              <a:rPr lang="en-GB" sz="2700" dirty="0" smtClean="0"/>
              <a:t> - at various levels - has </a:t>
            </a:r>
            <a:r>
              <a:rPr lang="en-GB" sz="2700" dirty="0"/>
              <a:t>been, and remains, a common criticism in </a:t>
            </a:r>
            <a:r>
              <a:rPr lang="en-GB" sz="2700" dirty="0" err="1"/>
              <a:t>IOE</a:t>
            </a:r>
            <a:r>
              <a:rPr lang="en-GB" sz="2700" dirty="0"/>
              <a:t> </a:t>
            </a:r>
            <a:r>
              <a:rPr lang="en-GB" sz="2700" dirty="0" smtClean="0"/>
              <a:t>evaluations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700" dirty="0" smtClean="0"/>
              <a:t>Despite progress made, </a:t>
            </a:r>
            <a:r>
              <a:rPr lang="en-GB" sz="2700" dirty="0" err="1" smtClean="0"/>
              <a:t>M&amp;E</a:t>
            </a:r>
            <a:r>
              <a:rPr lang="en-GB" sz="2700" dirty="0" smtClean="0"/>
              <a:t> presents </a:t>
            </a:r>
            <a:r>
              <a:rPr lang="en-GB" sz="2700" dirty="0"/>
              <a:t>a persistent challenge for </a:t>
            </a:r>
            <a:r>
              <a:rPr lang="en-GB" sz="2700" dirty="0" err="1"/>
              <a:t>IFAD</a:t>
            </a:r>
            <a:r>
              <a:rPr lang="en-GB" sz="2700" dirty="0"/>
              <a:t>, as it is for other </a:t>
            </a:r>
            <a:r>
              <a:rPr lang="en-GB" sz="2700" dirty="0" smtClean="0"/>
              <a:t>agencies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700" dirty="0" smtClean="0"/>
              <a:t>In </a:t>
            </a:r>
            <a:r>
              <a:rPr lang="en-GB" sz="2700" dirty="0"/>
              <a:t>collaboration with </a:t>
            </a:r>
            <a:r>
              <a:rPr lang="en-GB" sz="2700" dirty="0" err="1"/>
              <a:t>IFAD</a:t>
            </a:r>
            <a:r>
              <a:rPr lang="en-GB" sz="2700" dirty="0"/>
              <a:t> Management, </a:t>
            </a:r>
            <a:r>
              <a:rPr lang="en-GB" sz="2700" dirty="0" err="1"/>
              <a:t>IOE</a:t>
            </a:r>
            <a:r>
              <a:rPr lang="en-GB" sz="2700" dirty="0"/>
              <a:t> produced “</a:t>
            </a:r>
            <a:r>
              <a:rPr lang="en-GB" sz="2700" i="1" dirty="0"/>
              <a:t>a Guide for Project </a:t>
            </a:r>
            <a:r>
              <a:rPr lang="en-GB" sz="2700" i="1" dirty="0" err="1"/>
              <a:t>M&amp;E</a:t>
            </a:r>
            <a:r>
              <a:rPr lang="en-GB" sz="2700" dirty="0"/>
              <a:t>” in 2001</a:t>
            </a:r>
            <a:endParaRPr lang="en-GB" sz="2700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700" dirty="0"/>
          </a:p>
          <a:p>
            <a:endParaRPr lang="en-GB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6238024"/>
            <a:ext cx="2875222" cy="540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966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400" b="1" dirty="0">
                <a:solidFill>
                  <a:srgbClr val="8189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</a:t>
            </a:r>
            <a:r>
              <a:rPr lang="en-GB" sz="3400" b="1" dirty="0" smtClean="0">
                <a:solidFill>
                  <a:srgbClr val="8189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</a:t>
            </a:r>
            <a:r>
              <a:rPr lang="en-GB" sz="3400" b="1" dirty="0">
                <a:solidFill>
                  <a:srgbClr val="8189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8E50-BB21-4BB8-86F7-8D951254CE12}" type="slidenum">
              <a:rPr lang="en-GB" smtClean="0"/>
              <a:t>3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1" y="1340768"/>
            <a:ext cx="8419837" cy="4680520"/>
          </a:xfrm>
        </p:spPr>
        <p:txBody>
          <a:bodyPr>
            <a:normAutofit lnSpcReduction="10000"/>
          </a:bodyPr>
          <a:lstStyle/>
          <a:p>
            <a:pPr>
              <a:spcAft>
                <a:spcPts val="300"/>
              </a:spcAft>
            </a:pPr>
            <a:r>
              <a:rPr lang="en-GB" dirty="0" smtClean="0"/>
              <a:t>Provides a summary of findings in the historical </a:t>
            </a:r>
            <a:r>
              <a:rPr lang="en-GB" dirty="0" err="1" smtClean="0"/>
              <a:t>IOE</a:t>
            </a:r>
            <a:r>
              <a:rPr lang="en-GB" dirty="0" smtClean="0"/>
              <a:t> outputs including:</a:t>
            </a:r>
          </a:p>
          <a:p>
            <a:pPr lvl="1">
              <a:spcAft>
                <a:spcPts val="300"/>
              </a:spcAft>
            </a:pPr>
            <a:r>
              <a:rPr lang="en-GB" dirty="0" smtClean="0"/>
              <a:t>Country </a:t>
            </a:r>
            <a:r>
              <a:rPr lang="en-GB" dirty="0"/>
              <a:t>programme and project </a:t>
            </a:r>
            <a:r>
              <a:rPr lang="en-GB" dirty="0" smtClean="0"/>
              <a:t>evaluations:  systematically assess </a:t>
            </a:r>
            <a:r>
              <a:rPr lang="en-GB" dirty="0" err="1" smtClean="0"/>
              <a:t>M&amp;E</a:t>
            </a:r>
            <a:r>
              <a:rPr lang="en-GB" dirty="0" smtClean="0"/>
              <a:t> systems (without specific ratings)</a:t>
            </a:r>
            <a:endParaRPr lang="en-GB" dirty="0"/>
          </a:p>
          <a:p>
            <a:pPr lvl="1">
              <a:spcAft>
                <a:spcPts val="300"/>
              </a:spcAft>
            </a:pPr>
            <a:r>
              <a:rPr lang="en-GB" dirty="0" err="1" smtClean="0"/>
              <a:t>ARRIs</a:t>
            </a:r>
            <a:r>
              <a:rPr lang="en-GB" dirty="0" smtClean="0"/>
              <a:t>:  captures systemic issues and lessons related to </a:t>
            </a:r>
            <a:r>
              <a:rPr lang="en-GB" dirty="0" err="1" smtClean="0"/>
              <a:t>M&amp;E</a:t>
            </a:r>
            <a:r>
              <a:rPr lang="en-GB" dirty="0" smtClean="0"/>
              <a:t> systems</a:t>
            </a:r>
          </a:p>
          <a:p>
            <a:pPr lvl="1">
              <a:spcAft>
                <a:spcPts val="300"/>
              </a:spcAft>
            </a:pPr>
            <a:r>
              <a:rPr lang="en-GB" dirty="0" err="1" smtClean="0"/>
              <a:t>CLEs</a:t>
            </a:r>
            <a:r>
              <a:rPr lang="en-GB" dirty="0"/>
              <a:t> </a:t>
            </a:r>
            <a:r>
              <a:rPr lang="en-GB" dirty="0" smtClean="0"/>
              <a:t>(e.g. supervision policy), evaluation synthesis…</a:t>
            </a:r>
          </a:p>
          <a:p>
            <a:pPr>
              <a:spcAft>
                <a:spcPts val="300"/>
              </a:spcAft>
            </a:pPr>
            <a:r>
              <a:rPr lang="en-GB" dirty="0"/>
              <a:t>Mainly focuses on </a:t>
            </a:r>
            <a:r>
              <a:rPr lang="en-GB" dirty="0" err="1"/>
              <a:t>M&amp;E</a:t>
            </a:r>
            <a:r>
              <a:rPr lang="en-GB" dirty="0"/>
              <a:t> at project level – and at country programme level to some extent</a:t>
            </a:r>
          </a:p>
          <a:p>
            <a:pPr>
              <a:spcAft>
                <a:spcPts val="300"/>
              </a:spcAft>
            </a:pPr>
            <a:r>
              <a:rPr lang="en-GB" dirty="0" smtClean="0"/>
              <a:t>Provides an input for discussion on the progress made, </a:t>
            </a:r>
            <a:r>
              <a:rPr lang="en-GB" dirty="0" err="1" smtClean="0"/>
              <a:t>ongoing</a:t>
            </a:r>
            <a:r>
              <a:rPr lang="en-GB" dirty="0" smtClean="0"/>
              <a:t> initiatives and the way forward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6278614"/>
            <a:ext cx="2659198" cy="49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327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400" b="1" dirty="0">
                <a:solidFill>
                  <a:srgbClr val="8189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M&amp;E: Monitoring &amp; 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8E50-BB21-4BB8-86F7-8D951254CE12}" type="slidenum">
              <a:rPr lang="en-GB" smtClean="0"/>
              <a:t>4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786" y="1412776"/>
            <a:ext cx="8219256" cy="4781128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GB" dirty="0" smtClean="0"/>
              <a:t>“</a:t>
            </a:r>
            <a:r>
              <a:rPr lang="en-GB" i="1" dirty="0" smtClean="0"/>
              <a:t>Monitoring</a:t>
            </a:r>
            <a:r>
              <a:rPr lang="en-GB" dirty="0" smtClean="0"/>
              <a:t> “and “</a:t>
            </a:r>
            <a:r>
              <a:rPr lang="en-GB" i="1" dirty="0" smtClean="0"/>
              <a:t>evaluation</a:t>
            </a:r>
            <a:r>
              <a:rPr lang="en-GB" dirty="0" smtClean="0"/>
              <a:t>”: somewhat distinguishable but </a:t>
            </a:r>
            <a:r>
              <a:rPr lang="en-GB" u="sng" dirty="0" smtClean="0"/>
              <a:t>complementary</a:t>
            </a:r>
            <a:r>
              <a:rPr lang="en-GB" dirty="0" smtClean="0"/>
              <a:t> activities. In practice, the two overlap, part of a systematic participatory learning process.</a:t>
            </a:r>
          </a:p>
          <a:p>
            <a:pPr>
              <a:spcAft>
                <a:spcPts val="600"/>
              </a:spcAft>
            </a:pPr>
            <a:r>
              <a:rPr lang="en-GB" dirty="0" err="1" smtClean="0"/>
              <a:t>M&amp;E</a:t>
            </a:r>
            <a:r>
              <a:rPr lang="en-GB" dirty="0"/>
              <a:t> </a:t>
            </a:r>
            <a:r>
              <a:rPr lang="en-GB" dirty="0" smtClean="0"/>
              <a:t>at project and country programme level: important element of </a:t>
            </a:r>
            <a:r>
              <a:rPr lang="en-GB" dirty="0" err="1" smtClean="0"/>
              <a:t>IFAD</a:t>
            </a:r>
            <a:r>
              <a:rPr lang="en-GB" dirty="0" smtClean="0"/>
              <a:t> self-evaluation</a:t>
            </a:r>
          </a:p>
          <a:p>
            <a:pPr>
              <a:spcAft>
                <a:spcPts val="300"/>
              </a:spcAft>
            </a:pPr>
            <a:r>
              <a:rPr lang="en-GB" dirty="0" err="1" smtClean="0"/>
              <a:t>M&amp;E</a:t>
            </a:r>
            <a:r>
              <a:rPr lang="en-GB" dirty="0" smtClean="0"/>
              <a:t>: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variety of </a:t>
            </a:r>
            <a:r>
              <a:rPr lang="en-GB" u="sng" dirty="0" smtClean="0"/>
              <a:t>uses</a:t>
            </a:r>
            <a:r>
              <a:rPr lang="en-GB" dirty="0" smtClean="0"/>
              <a:t> (operational management, strategic directions, learning, empowerment, accountability)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variety of </a:t>
            </a:r>
            <a:r>
              <a:rPr lang="en-GB" u="sng" dirty="0" smtClean="0"/>
              <a:t>users</a:t>
            </a:r>
            <a:r>
              <a:rPr lang="en-GB" dirty="0" smtClean="0"/>
              <a:t> (local people and their organisations, management, implementing partners, governments, donors)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different </a:t>
            </a:r>
            <a:r>
              <a:rPr lang="en-GB" u="sng" dirty="0" smtClean="0"/>
              <a:t>levels</a:t>
            </a:r>
            <a:r>
              <a:rPr lang="en-GB" dirty="0" smtClean="0"/>
              <a:t> (inputs, outputs, outcomes and impacts)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265084"/>
            <a:ext cx="2731206" cy="513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516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b="1" dirty="0">
                <a:solidFill>
                  <a:srgbClr val="8189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 </a:t>
            </a:r>
            <a:r>
              <a:rPr lang="en-GB" b="1" dirty="0" smtClean="0">
                <a:solidFill>
                  <a:srgbClr val="8189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Evaluation Findings</a:t>
            </a:r>
            <a:r>
              <a:rPr lang="en-GB" b="1" dirty="0">
                <a:solidFill>
                  <a:srgbClr val="8189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solidFill>
                  <a:srgbClr val="8189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solidFill>
                  <a:srgbClr val="8189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M&amp;E at </a:t>
            </a:r>
            <a:r>
              <a:rPr lang="en-GB" b="1" dirty="0" smtClean="0">
                <a:solidFill>
                  <a:srgbClr val="8189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Level</a:t>
            </a:r>
            <a:endParaRPr lang="en-GB" b="1" dirty="0">
              <a:solidFill>
                <a:srgbClr val="8189A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8E50-BB21-4BB8-86F7-8D951254CE12}" type="slidenum">
              <a:rPr lang="en-GB" smtClean="0"/>
              <a:t>5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408504"/>
            <a:ext cx="8229600" cy="4937760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700" b="1" dirty="0" smtClean="0"/>
              <a:t>Recurrent criticisms: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GB" sz="2700" dirty="0" smtClean="0"/>
              <a:t>Over-complex </a:t>
            </a:r>
            <a:r>
              <a:rPr lang="en-GB" sz="2700" dirty="0" err="1" smtClean="0"/>
              <a:t>M&amp;E</a:t>
            </a:r>
            <a:r>
              <a:rPr lang="en-GB" sz="2700" dirty="0" smtClean="0"/>
              <a:t> systems 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GB" sz="2700" dirty="0" smtClean="0"/>
              <a:t>Limited attention to outcomes/impact – tendency of focusing on </a:t>
            </a:r>
            <a:r>
              <a:rPr lang="en-GB" sz="2700" dirty="0"/>
              <a:t>inputs/activity and </a:t>
            </a:r>
            <a:r>
              <a:rPr lang="en-GB" sz="2700" dirty="0" smtClean="0"/>
              <a:t>outputs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Wingdings 3"/>
              <a:buAutoNum type="arabicPeriod"/>
            </a:pPr>
            <a:r>
              <a:rPr lang="en-GB" sz="2700" dirty="0"/>
              <a:t>Low data quality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GB" sz="2700" dirty="0" smtClean="0"/>
              <a:t>Late or missing baselines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GB" sz="2700" dirty="0" smtClean="0"/>
              <a:t>Inadequate or no comparator groups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GB" sz="2700" dirty="0" smtClean="0"/>
              <a:t>Limited </a:t>
            </a:r>
            <a:r>
              <a:rPr lang="en-GB" sz="2700" dirty="0" err="1" smtClean="0"/>
              <a:t>M&amp;E</a:t>
            </a:r>
            <a:r>
              <a:rPr lang="en-GB" sz="2700" dirty="0" smtClean="0"/>
              <a:t> capacity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GB" sz="2700" dirty="0" smtClean="0"/>
              <a:t>Inadequate M&amp;E resources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700" b="1" i="1" dirty="0" smtClean="0"/>
              <a:t>Various efforts have been </a:t>
            </a:r>
            <a:r>
              <a:rPr lang="en-GB" sz="2700" b="1" i="1" dirty="0" err="1" smtClean="0"/>
              <a:t>ongoing</a:t>
            </a:r>
            <a:r>
              <a:rPr lang="en-GB" sz="2700" b="1" i="1" dirty="0" smtClean="0"/>
              <a:t> to address these</a:t>
            </a:r>
            <a:endParaRPr lang="en-GB" sz="2700" b="1" i="1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6305674"/>
            <a:ext cx="2515182" cy="472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8278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400" b="1" dirty="0" smtClean="0">
                <a:solidFill>
                  <a:srgbClr val="8189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Constraints</a:t>
            </a:r>
            <a:endParaRPr lang="en-GB" sz="3400" b="1" dirty="0">
              <a:solidFill>
                <a:srgbClr val="8189A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95536" y="1196752"/>
            <a:ext cx="4040188" cy="613792"/>
          </a:xfrm>
        </p:spPr>
        <p:txBody>
          <a:bodyPr/>
          <a:lstStyle/>
          <a:p>
            <a:r>
              <a:rPr lang="en-GB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Supply Constraints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>
          <a:xfrm>
            <a:off x="4629583" y="1124744"/>
            <a:ext cx="4041775" cy="6858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Demand Constraints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8E50-BB21-4BB8-86F7-8D951254CE12}" type="slidenum">
              <a:rPr lang="en-GB" smtClean="0"/>
              <a:t>6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67544" y="1916832"/>
            <a:ext cx="3960440" cy="252028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200" dirty="0" smtClean="0"/>
              <a:t>M&amp;E capacity can be a constraint - methods; staff; skills; technical support; and finance.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GB" sz="2200" dirty="0" smtClean="0"/>
              <a:t>Need more emphasis on M&amp;E capacity at </a:t>
            </a:r>
            <a:r>
              <a:rPr lang="en-GB" sz="2200" u="sng" dirty="0" smtClean="0"/>
              <a:t>start</a:t>
            </a:r>
            <a:r>
              <a:rPr lang="en-GB" sz="2200" dirty="0" smtClean="0"/>
              <a:t> of project or programme. MTR is too late.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12958" y="1844824"/>
            <a:ext cx="4279522" cy="2880320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500" dirty="0"/>
              <a:t>Capacity is important, but the demand for M&amp;E is more important. </a:t>
            </a:r>
            <a:r>
              <a:rPr lang="en-GB" sz="2500" dirty="0" smtClean="0"/>
              <a:t> Who </a:t>
            </a:r>
            <a:r>
              <a:rPr lang="en-GB" sz="2500" dirty="0"/>
              <a:t>wants </a:t>
            </a:r>
            <a:r>
              <a:rPr lang="en-GB" sz="2500" dirty="0" smtClean="0"/>
              <a:t>/needs </a:t>
            </a:r>
            <a:r>
              <a:rPr lang="en-GB" sz="2500" dirty="0"/>
              <a:t>it? Does it matter for whom and why</a:t>
            </a:r>
            <a:r>
              <a:rPr lang="en-GB" sz="2500" dirty="0" smtClean="0"/>
              <a:t>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500" dirty="0" err="1" smtClean="0"/>
              <a:t>M&amp;E</a:t>
            </a:r>
            <a:r>
              <a:rPr lang="en-GB" sz="2500" dirty="0" smtClean="0"/>
              <a:t> - often perceived by </a:t>
            </a:r>
            <a:r>
              <a:rPr lang="en-GB" sz="2500" dirty="0" err="1" smtClean="0"/>
              <a:t>govts</a:t>
            </a:r>
            <a:r>
              <a:rPr lang="en-GB" sz="2500" dirty="0" smtClean="0"/>
              <a:t> as a donor concern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500" dirty="0" smtClean="0"/>
              <a:t>Use of </a:t>
            </a:r>
            <a:r>
              <a:rPr lang="en-GB" sz="2500" dirty="0" err="1" smtClean="0"/>
              <a:t>M&amp;E</a:t>
            </a:r>
            <a:r>
              <a:rPr lang="en-GB" sz="2500" dirty="0" smtClean="0"/>
              <a:t> information for critical reflection and learning limited</a:t>
            </a:r>
            <a:endParaRPr lang="en-GB" sz="2500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6278614"/>
            <a:ext cx="2659198" cy="499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5536" y="4581128"/>
            <a:ext cx="4248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dirty="0">
                <a:sym typeface="Wingdings"/>
              </a:rPr>
              <a:t> </a:t>
            </a:r>
            <a:r>
              <a:rPr lang="en-GB" sz="2400" i="1" dirty="0"/>
              <a:t>Need to match system complexity with capacity. Keep it simple in weak institutional contexts.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20879" y="4704238"/>
            <a:ext cx="41764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2000" dirty="0">
                <a:sym typeface="Wingdings"/>
              </a:rPr>
              <a:t> </a:t>
            </a:r>
            <a:r>
              <a:rPr lang="en-GB" sz="2100" i="1" dirty="0"/>
              <a:t>Effective </a:t>
            </a:r>
            <a:r>
              <a:rPr lang="en-GB" sz="2100" i="1" dirty="0" err="1"/>
              <a:t>M&amp;E</a:t>
            </a:r>
            <a:r>
              <a:rPr lang="en-GB" sz="2100" i="1" dirty="0"/>
              <a:t> systems will not be put in place </a:t>
            </a:r>
            <a:r>
              <a:rPr lang="en-GB" sz="2100" i="1" dirty="0" smtClean="0"/>
              <a:t>unless it is </a:t>
            </a:r>
            <a:r>
              <a:rPr lang="en-GB" sz="2100" i="1" dirty="0"/>
              <a:t>seen as critical by managers and primary stakeholders, and until there are stronger incentives.</a:t>
            </a:r>
          </a:p>
        </p:txBody>
      </p:sp>
    </p:spTree>
    <p:extLst>
      <p:ext uri="{BB962C8B-B14F-4D97-AF65-F5344CB8AC3E}">
        <p14:creationId xmlns:p14="http://schemas.microsoft.com/office/powerpoint/2010/main" val="357812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/>
      <p:bldP spid="10" grpId="0" uiExpand="1"/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400" b="1" dirty="0">
                <a:solidFill>
                  <a:srgbClr val="8189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Issues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8E50-BB21-4BB8-86F7-8D951254CE12}" type="slidenum">
              <a:rPr lang="en-GB" smtClean="0"/>
              <a:t>7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386056"/>
            <a:ext cx="4392488" cy="4960208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700" dirty="0" smtClean="0"/>
              <a:t>Importance of project design and process: substantial implications on </a:t>
            </a:r>
            <a:r>
              <a:rPr lang="en-GB" sz="2700" dirty="0" err="1" smtClean="0"/>
              <a:t>M&amp;E</a:t>
            </a:r>
            <a:endParaRPr lang="en-GB" sz="2700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700" dirty="0" smtClean="0"/>
              <a:t>Be clear on information needs and be focused; keep it simple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700" dirty="0" smtClean="0"/>
              <a:t>Strengthen </a:t>
            </a:r>
            <a:r>
              <a:rPr lang="en-GB" sz="2700" dirty="0"/>
              <a:t>technical capacity:  implementers, as well as </a:t>
            </a:r>
            <a:r>
              <a:rPr lang="en-GB" sz="2700" dirty="0" err="1"/>
              <a:t>IFAD</a:t>
            </a:r>
            <a:r>
              <a:rPr lang="en-GB" sz="2700" dirty="0"/>
              <a:t> </a:t>
            </a:r>
            <a:r>
              <a:rPr lang="en-GB" sz="2700" dirty="0" smtClean="0"/>
              <a:t>staff</a:t>
            </a:r>
            <a:endParaRPr lang="en-GB" sz="27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700" dirty="0"/>
              <a:t>Importance of the institutional context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700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4788024" y="1408504"/>
            <a:ext cx="4041648" cy="4937760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700" dirty="0" smtClean="0"/>
              <a:t>Link </a:t>
            </a:r>
            <a:r>
              <a:rPr lang="en-GB" sz="2700" dirty="0"/>
              <a:t>M&amp;E results to resource allocation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700" dirty="0" smtClean="0"/>
              <a:t>Importance </a:t>
            </a:r>
            <a:r>
              <a:rPr lang="en-GB" sz="2700" dirty="0"/>
              <a:t>of demand, incentives and relevance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700" dirty="0"/>
              <a:t>Find champions (individual and organisations)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700" dirty="0" smtClean="0"/>
              <a:t>Co-ordination </a:t>
            </a:r>
            <a:r>
              <a:rPr lang="en-GB" sz="2700" dirty="0"/>
              <a:t>and harmonisation agenda: alignment of project M&amp;E with government systems? </a:t>
            </a:r>
          </a:p>
          <a:p>
            <a:endParaRPr lang="en-GB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344" y="6237312"/>
            <a:ext cx="2879014" cy="540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858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922114"/>
          </a:xfrm>
        </p:spPr>
        <p:txBody>
          <a:bodyPr>
            <a:normAutofit/>
          </a:bodyPr>
          <a:lstStyle/>
          <a:p>
            <a:r>
              <a:rPr lang="en-GB" sz="3400" b="1" dirty="0">
                <a:solidFill>
                  <a:srgbClr val="8189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Relevant </a:t>
            </a:r>
            <a:r>
              <a:rPr lang="en-GB" sz="3400" b="1" dirty="0" err="1">
                <a:solidFill>
                  <a:srgbClr val="8189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IFAD</a:t>
            </a:r>
            <a:r>
              <a:rPr lang="en-GB" sz="3400" b="1" dirty="0">
                <a:solidFill>
                  <a:srgbClr val="8189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Initiatives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8E50-BB21-4BB8-86F7-8D951254CE12}" type="slidenum">
              <a:rPr lang="en-GB" smtClean="0"/>
              <a:t>8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8280920" cy="496855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i="1" dirty="0" smtClean="0"/>
              <a:t>A Guide for Project </a:t>
            </a:r>
            <a:r>
              <a:rPr lang="en-GB" i="1" dirty="0" err="1" smtClean="0"/>
              <a:t>M&amp;E</a:t>
            </a:r>
            <a:r>
              <a:rPr lang="en-GB" dirty="0" smtClean="0"/>
              <a:t> (2001) by </a:t>
            </a:r>
            <a:r>
              <a:rPr lang="en-GB" dirty="0" err="1" smtClean="0"/>
              <a:t>IOE</a:t>
            </a:r>
            <a:r>
              <a:rPr lang="en-GB" dirty="0" smtClean="0"/>
              <a:t>: one </a:t>
            </a:r>
            <a:r>
              <a:rPr lang="en-GB" dirty="0"/>
              <a:t>of the main reference documents for design and implementation of </a:t>
            </a:r>
            <a:r>
              <a:rPr lang="en-GB" dirty="0" err="1"/>
              <a:t>M&amp;E</a:t>
            </a:r>
            <a:r>
              <a:rPr lang="en-GB" dirty="0"/>
              <a:t> systems at project </a:t>
            </a:r>
            <a:r>
              <a:rPr lang="en-GB" dirty="0" smtClean="0"/>
              <a:t>level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Regional initiatives for </a:t>
            </a:r>
            <a:r>
              <a:rPr lang="en-GB" dirty="0" err="1" smtClean="0"/>
              <a:t>M&amp;E</a:t>
            </a:r>
            <a:r>
              <a:rPr lang="en-GB" dirty="0" smtClean="0"/>
              <a:t> capacity building (regional grant programmes)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Results and Impact Management System (RIMS) – 2003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err="1" smtClean="0"/>
              <a:t>Costed</a:t>
            </a:r>
            <a:r>
              <a:rPr lang="en-GB" dirty="0" smtClean="0"/>
              <a:t> Action Plan to Improve M&amp;E Systems (2011)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On-going impact evaluations (SKM</a:t>
            </a:r>
            <a:r>
              <a:rPr lang="en-GB" dirty="0"/>
              <a:t> </a:t>
            </a:r>
            <a:r>
              <a:rPr lang="en-GB" dirty="0" smtClean="0"/>
              <a:t>and IOE)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…and other implementation support at project level on an ad-hoc basis 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6305674"/>
            <a:ext cx="2515182" cy="472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746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400" b="1" dirty="0">
                <a:solidFill>
                  <a:srgbClr val="8189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M&amp;E at </a:t>
            </a:r>
            <a:r>
              <a:rPr lang="en-GB" sz="3400" b="1" dirty="0" smtClean="0">
                <a:solidFill>
                  <a:srgbClr val="8189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Country </a:t>
            </a:r>
            <a:r>
              <a:rPr lang="en-GB" sz="3400" b="1" dirty="0">
                <a:solidFill>
                  <a:srgbClr val="8189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GB" sz="3400" b="1" dirty="0" smtClean="0">
                <a:solidFill>
                  <a:srgbClr val="8189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rogramme Level</a:t>
            </a:r>
            <a:endParaRPr lang="en-GB" sz="3400" b="1" dirty="0">
              <a:solidFill>
                <a:srgbClr val="8189A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8E50-BB21-4BB8-86F7-8D951254CE12}" type="slidenum">
              <a:rPr lang="en-GB" smtClean="0"/>
              <a:t>9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en-GB" dirty="0" smtClean="0"/>
          </a:p>
          <a:p>
            <a:pPr>
              <a:spcAft>
                <a:spcPts val="1200"/>
              </a:spcAft>
            </a:pPr>
            <a:r>
              <a:rPr lang="en-GB" dirty="0" smtClean="0"/>
              <a:t>Four out of five 2012 CPEs were critical of M&amp;E, both at project and country programme levels</a:t>
            </a:r>
          </a:p>
          <a:p>
            <a:pPr>
              <a:spcAft>
                <a:spcPts val="1200"/>
              </a:spcAft>
            </a:pPr>
            <a:r>
              <a:rPr lang="en-GB" dirty="0"/>
              <a:t>Need links between project-level and country-level results and indicators (Madagascar an exception)</a:t>
            </a:r>
          </a:p>
          <a:p>
            <a:pPr>
              <a:spcAft>
                <a:spcPts val="1200"/>
              </a:spcAft>
            </a:pPr>
            <a:r>
              <a:rPr lang="en-GB" dirty="0"/>
              <a:t>Need clear </a:t>
            </a:r>
            <a:r>
              <a:rPr lang="en-GB" dirty="0" err="1"/>
              <a:t>COSOP</a:t>
            </a:r>
            <a:r>
              <a:rPr lang="en-GB" dirty="0"/>
              <a:t> objectives and indicators</a:t>
            </a:r>
          </a:p>
          <a:p>
            <a:pPr>
              <a:spcAft>
                <a:spcPts val="1200"/>
              </a:spcAft>
            </a:pPr>
            <a:r>
              <a:rPr lang="en-GB" dirty="0" smtClean="0"/>
              <a:t>Well-functioning </a:t>
            </a:r>
            <a:r>
              <a:rPr lang="en-GB" dirty="0"/>
              <a:t>M&amp;E </a:t>
            </a:r>
            <a:r>
              <a:rPr lang="en-GB" dirty="0" smtClean="0"/>
              <a:t>system is required to manage and adapt </a:t>
            </a:r>
            <a:r>
              <a:rPr lang="en-GB" dirty="0" err="1" smtClean="0"/>
              <a:t>RB-COSOPs</a:t>
            </a:r>
            <a:endParaRPr lang="en-GB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6319204"/>
            <a:ext cx="2443174" cy="459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985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984</TotalTime>
  <Words>754</Words>
  <Application>Microsoft Office PowerPoint</Application>
  <PresentationFormat>On-screen Show (4:3)</PresentationFormat>
  <Paragraphs>82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Origin</vt:lpstr>
      <vt:lpstr>MONITORING AND EVALUATION – A PERSISTENT CHALLENGE</vt:lpstr>
      <vt:lpstr>Background</vt:lpstr>
      <vt:lpstr>This Presentation:</vt:lpstr>
      <vt:lpstr>M&amp;E: Monitoring &amp; Evaluation</vt:lpstr>
      <vt:lpstr>Common Evaluation Findings M&amp;E at Project Level</vt:lpstr>
      <vt:lpstr>Constraints</vt:lpstr>
      <vt:lpstr>Key Issues</vt:lpstr>
      <vt:lpstr>Relevant IFAD Initiatives</vt:lpstr>
      <vt:lpstr>M&amp;E at Country Programme Level</vt:lpstr>
      <vt:lpstr>Concluding Remarks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DESIGN – LESSONS FROM EVALUATIONS</dc:title>
  <dc:creator>Michael</dc:creator>
  <cp:lastModifiedBy>David, May</cp:lastModifiedBy>
  <cp:revision>68</cp:revision>
  <cp:lastPrinted>2013-08-06T15:48:08Z</cp:lastPrinted>
  <dcterms:created xsi:type="dcterms:W3CDTF">2013-05-19T17:33:36Z</dcterms:created>
  <dcterms:modified xsi:type="dcterms:W3CDTF">2013-09-10T13:06:57Z</dcterms:modified>
</cp:coreProperties>
</file>