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1" r:id="rId4"/>
  </p:sldMasterIdLst>
  <p:notesMasterIdLst>
    <p:notesMasterId r:id="rId12"/>
  </p:notesMasterIdLst>
  <p:sldIdLst>
    <p:sldId id="257" r:id="rId5"/>
    <p:sldId id="270" r:id="rId6"/>
    <p:sldId id="273" r:id="rId7"/>
    <p:sldId id="274" r:id="rId8"/>
    <p:sldId id="263" r:id="rId9"/>
    <p:sldId id="265" r:id="rId10"/>
    <p:sldId id="27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96" d="100"/>
          <a:sy n="96" d="100"/>
        </p:scale>
        <p:origin x="560" y="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EB89AF-D436-4F3C-8706-11B4456C594B}" type="datetimeFigureOut">
              <a:rPr lang="en-GB" smtClean="0"/>
              <a:t>10/06/2026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E88CC1-B4BF-4B7E-97F4-87FB4E72FC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315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hyperlink" Target="https://ioe.ifad.org/en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s://ioe.ifad.org/en/" TargetMode="Externa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Venue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F9B0E9F-03CD-4F4D-B99E-EAF1197662E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7678504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0" y="864704"/>
            <a:ext cx="2986423" cy="58434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864704"/>
          </a:xfrm>
          <a:prstGeom prst="rect">
            <a:avLst/>
          </a:prstGeom>
          <a:solidFill>
            <a:srgbClr val="1F4E7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/>
          <p:cNvSpPr/>
          <p:nvPr userDrawn="1"/>
        </p:nvSpPr>
        <p:spPr>
          <a:xfrm rot="16200000">
            <a:off x="10038524" y="1858618"/>
            <a:ext cx="4012096" cy="294859"/>
          </a:xfrm>
          <a:prstGeom prst="rect">
            <a:avLst/>
          </a:prstGeom>
          <a:solidFill>
            <a:srgbClr val="3078BA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 rot="10800000">
            <a:off x="4780721" y="695740"/>
            <a:ext cx="7116419" cy="168964"/>
          </a:xfrm>
          <a:prstGeom prst="rect">
            <a:avLst/>
          </a:prstGeom>
          <a:solidFill>
            <a:srgbClr val="9E9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-466" y="0"/>
            <a:ext cx="251460" cy="8654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 userDrawn="1"/>
        </p:nvSpPr>
        <p:spPr>
          <a:xfrm>
            <a:off x="86620" y="0"/>
            <a:ext cx="251460" cy="865414"/>
          </a:xfrm>
          <a:prstGeom prst="rect">
            <a:avLst/>
          </a:prstGeom>
          <a:solidFill>
            <a:srgbClr val="3078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 userDrawn="1"/>
        </p:nvSpPr>
        <p:spPr>
          <a:xfrm>
            <a:off x="250994" y="0"/>
            <a:ext cx="251460" cy="865414"/>
          </a:xfrm>
          <a:prstGeom prst="rect">
            <a:avLst/>
          </a:prstGeom>
          <a:solidFill>
            <a:srgbClr val="2967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2056165" y="0"/>
            <a:ext cx="0" cy="3995530"/>
          </a:xfrm>
          <a:prstGeom prst="line">
            <a:avLst/>
          </a:prstGeom>
          <a:ln w="28575">
            <a:solidFill>
              <a:srgbClr val="9E9E9D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 flipV="1">
            <a:off x="70654" y="6708913"/>
            <a:ext cx="1362127" cy="155048"/>
          </a:xfrm>
          <a:prstGeom prst="rect">
            <a:avLst/>
          </a:prstGeom>
          <a:solidFill>
            <a:srgbClr val="9E9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 userDrawn="1"/>
        </p:nvSpPr>
        <p:spPr>
          <a:xfrm rot="5400000">
            <a:off x="6580661" y="6669841"/>
            <a:ext cx="220946" cy="45719"/>
          </a:xfrm>
          <a:prstGeom prst="rect">
            <a:avLst/>
          </a:prstGeom>
          <a:solidFill>
            <a:srgbClr val="9E9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1361661" y="6633214"/>
            <a:ext cx="1566185" cy="2247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64AE0A7-5DA7-4240-AB32-AEA31B37938A}"/>
              </a:ext>
            </a:extLst>
          </p:cNvPr>
          <p:cNvSpPr/>
          <p:nvPr userDrawn="1"/>
        </p:nvSpPr>
        <p:spPr>
          <a:xfrm rot="5400000">
            <a:off x="9914229" y="6680003"/>
            <a:ext cx="220946" cy="45719"/>
          </a:xfrm>
          <a:prstGeom prst="rect">
            <a:avLst/>
          </a:prstGeom>
          <a:solidFill>
            <a:srgbClr val="9E9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828F7A8-8CA0-4444-B869-755B2F6943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398" y="93231"/>
            <a:ext cx="1361661" cy="765892"/>
          </a:xfrm>
          <a:prstGeom prst="rect">
            <a:avLst/>
          </a:prstGeom>
        </p:spPr>
      </p:pic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987AACDF-5AA5-4E4D-97BD-FE6AEB07B24B}"/>
              </a:ext>
            </a:extLst>
          </p:cNvPr>
          <p:cNvSpPr txBox="1">
            <a:spLocks/>
          </p:cNvSpPr>
          <p:nvPr userDrawn="1"/>
        </p:nvSpPr>
        <p:spPr>
          <a:xfrm>
            <a:off x="6919577" y="6532573"/>
            <a:ext cx="2986423" cy="31138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126</a:t>
            </a:r>
            <a:r>
              <a:rPr lang="en-GB" baseline="30000" dirty="0">
                <a:solidFill>
                  <a:schemeClr val="bg1">
                    <a:lumMod val="50000"/>
                  </a:schemeClr>
                </a:solidFill>
              </a:rPr>
              <a:t>th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Evaluation Committee</a:t>
            </a:r>
          </a:p>
        </p:txBody>
      </p:sp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AD46F1DF-EB6E-42CB-9BE4-25775526718C}"/>
              </a:ext>
            </a:extLst>
          </p:cNvPr>
          <p:cNvSpPr txBox="1">
            <a:spLocks/>
          </p:cNvSpPr>
          <p:nvPr userDrawn="1"/>
        </p:nvSpPr>
        <p:spPr>
          <a:xfrm>
            <a:off x="10230787" y="6525543"/>
            <a:ext cx="1916465" cy="3113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6 September 2024</a:t>
            </a:r>
          </a:p>
        </p:txBody>
      </p:sp>
      <p:sp>
        <p:nvSpPr>
          <p:cNvPr id="26" name="Date Placeholder 3">
            <a:extLst>
              <a:ext uri="{FF2B5EF4-FFF2-40B4-BE49-F238E27FC236}">
                <a16:creationId xmlns:a16="http://schemas.microsoft.com/office/drawing/2014/main" id="{869C573E-F0EB-48BC-AD6F-709B2882634F}"/>
              </a:ext>
            </a:extLst>
          </p:cNvPr>
          <p:cNvSpPr txBox="1">
            <a:spLocks/>
          </p:cNvSpPr>
          <p:nvPr userDrawn="1"/>
        </p:nvSpPr>
        <p:spPr>
          <a:xfrm>
            <a:off x="3333725" y="6533237"/>
            <a:ext cx="3200400" cy="30747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8" name="Date Placeholder 3">
            <a:hlinkClick r:id="rId3"/>
            <a:extLst>
              <a:ext uri="{FF2B5EF4-FFF2-40B4-BE49-F238E27FC236}">
                <a16:creationId xmlns:a16="http://schemas.microsoft.com/office/drawing/2014/main" id="{970E60FE-53CC-4B34-AA1A-703AEFE158CB}"/>
              </a:ext>
            </a:extLst>
          </p:cNvPr>
          <p:cNvSpPr txBox="1">
            <a:spLocks/>
          </p:cNvSpPr>
          <p:nvPr userDrawn="1"/>
        </p:nvSpPr>
        <p:spPr>
          <a:xfrm>
            <a:off x="0" y="6310104"/>
            <a:ext cx="1564640" cy="43087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u="sng" dirty="0">
                <a:solidFill>
                  <a:srgbClr val="1F4E79"/>
                </a:solidFill>
              </a:rPr>
              <a:t>ioe.ifad.org</a:t>
            </a:r>
          </a:p>
        </p:txBody>
      </p:sp>
    </p:spTree>
    <p:extLst>
      <p:ext uri="{BB962C8B-B14F-4D97-AF65-F5344CB8AC3E}">
        <p14:creationId xmlns:p14="http://schemas.microsoft.com/office/powerpoint/2010/main" val="57530123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0" y="864704"/>
            <a:ext cx="2986423" cy="58434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12192000" cy="864704"/>
          </a:xfrm>
          <a:prstGeom prst="rect">
            <a:avLst/>
          </a:prstGeom>
          <a:solidFill>
            <a:srgbClr val="1F4E7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/>
          <p:cNvSpPr/>
          <p:nvPr userDrawn="1"/>
        </p:nvSpPr>
        <p:spPr>
          <a:xfrm rot="16200000">
            <a:off x="10038524" y="1858618"/>
            <a:ext cx="4012096" cy="294859"/>
          </a:xfrm>
          <a:prstGeom prst="rect">
            <a:avLst/>
          </a:prstGeom>
          <a:solidFill>
            <a:srgbClr val="3078BA"/>
          </a:solidFill>
          <a:ln>
            <a:noFill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 rot="10800000">
            <a:off x="4780721" y="695740"/>
            <a:ext cx="7116419" cy="168964"/>
          </a:xfrm>
          <a:prstGeom prst="rect">
            <a:avLst/>
          </a:prstGeom>
          <a:solidFill>
            <a:srgbClr val="9E9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-466" y="0"/>
            <a:ext cx="251460" cy="86541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 userDrawn="1"/>
        </p:nvSpPr>
        <p:spPr>
          <a:xfrm>
            <a:off x="86620" y="0"/>
            <a:ext cx="251460" cy="865414"/>
          </a:xfrm>
          <a:prstGeom prst="rect">
            <a:avLst/>
          </a:prstGeom>
          <a:solidFill>
            <a:srgbClr val="3078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 userDrawn="1"/>
        </p:nvSpPr>
        <p:spPr>
          <a:xfrm>
            <a:off x="250994" y="0"/>
            <a:ext cx="251460" cy="865414"/>
          </a:xfrm>
          <a:prstGeom prst="rect">
            <a:avLst/>
          </a:prstGeom>
          <a:solidFill>
            <a:srgbClr val="2967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12056165" y="0"/>
            <a:ext cx="0" cy="3995530"/>
          </a:xfrm>
          <a:prstGeom prst="line">
            <a:avLst/>
          </a:prstGeom>
          <a:ln w="28575">
            <a:solidFill>
              <a:srgbClr val="9E9E9D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 flipV="1">
            <a:off x="70654" y="6708913"/>
            <a:ext cx="1362127" cy="155048"/>
          </a:xfrm>
          <a:prstGeom prst="rect">
            <a:avLst/>
          </a:prstGeom>
          <a:solidFill>
            <a:srgbClr val="9E9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 userDrawn="1"/>
        </p:nvSpPr>
        <p:spPr>
          <a:xfrm rot="5400000">
            <a:off x="6580661" y="6669841"/>
            <a:ext cx="220946" cy="45719"/>
          </a:xfrm>
          <a:prstGeom prst="rect">
            <a:avLst/>
          </a:prstGeom>
          <a:solidFill>
            <a:srgbClr val="9E9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Rectangle 24"/>
          <p:cNvSpPr/>
          <p:nvPr userDrawn="1"/>
        </p:nvSpPr>
        <p:spPr>
          <a:xfrm>
            <a:off x="1361661" y="6633214"/>
            <a:ext cx="1566185" cy="2247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64AE0A7-5DA7-4240-AB32-AEA31B37938A}"/>
              </a:ext>
            </a:extLst>
          </p:cNvPr>
          <p:cNvSpPr/>
          <p:nvPr userDrawn="1"/>
        </p:nvSpPr>
        <p:spPr>
          <a:xfrm rot="5400000">
            <a:off x="9914229" y="6680003"/>
            <a:ext cx="220946" cy="45719"/>
          </a:xfrm>
          <a:prstGeom prst="rect">
            <a:avLst/>
          </a:prstGeom>
          <a:solidFill>
            <a:srgbClr val="9E9E9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828F7A8-8CA0-4444-B869-755B2F6943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398" y="93231"/>
            <a:ext cx="1361661" cy="765892"/>
          </a:xfrm>
          <a:prstGeom prst="rect">
            <a:avLst/>
          </a:prstGeom>
        </p:spPr>
      </p:pic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987AACDF-5AA5-4E4D-97BD-FE6AEB07B24B}"/>
              </a:ext>
            </a:extLst>
          </p:cNvPr>
          <p:cNvSpPr txBox="1">
            <a:spLocks/>
          </p:cNvSpPr>
          <p:nvPr userDrawn="1"/>
        </p:nvSpPr>
        <p:spPr>
          <a:xfrm>
            <a:off x="6713994" y="6532299"/>
            <a:ext cx="2856271" cy="31138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133</a:t>
            </a:r>
            <a:r>
              <a:rPr lang="en-GB" baseline="30000" dirty="0">
                <a:solidFill>
                  <a:schemeClr val="bg1">
                    <a:lumMod val="50000"/>
                  </a:schemeClr>
                </a:solidFill>
              </a:rPr>
              <a:t>rd</a:t>
            </a: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 Evaluation Committee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" name="Date Placeholder 3">
            <a:extLst>
              <a:ext uri="{FF2B5EF4-FFF2-40B4-BE49-F238E27FC236}">
                <a16:creationId xmlns:a16="http://schemas.microsoft.com/office/drawing/2014/main" id="{AD46F1DF-EB6E-42CB-9BE4-25775526718C}"/>
              </a:ext>
            </a:extLst>
          </p:cNvPr>
          <p:cNvSpPr txBox="1">
            <a:spLocks/>
          </p:cNvSpPr>
          <p:nvPr userDrawn="1"/>
        </p:nvSpPr>
        <p:spPr>
          <a:xfrm>
            <a:off x="10052317" y="6525543"/>
            <a:ext cx="2003848" cy="311387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18 June 2026</a:t>
            </a:r>
          </a:p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6" name="Date Placeholder 3">
            <a:extLst>
              <a:ext uri="{FF2B5EF4-FFF2-40B4-BE49-F238E27FC236}">
                <a16:creationId xmlns:a16="http://schemas.microsoft.com/office/drawing/2014/main" id="{869C573E-F0EB-48BC-AD6F-709B2882634F}"/>
              </a:ext>
            </a:extLst>
          </p:cNvPr>
          <p:cNvSpPr txBox="1">
            <a:spLocks/>
          </p:cNvSpPr>
          <p:nvPr userDrawn="1"/>
        </p:nvSpPr>
        <p:spPr>
          <a:xfrm>
            <a:off x="3333725" y="6533237"/>
            <a:ext cx="3200400" cy="307471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8" name="Date Placeholder 3">
            <a:hlinkClick r:id="rId3"/>
            <a:extLst>
              <a:ext uri="{FF2B5EF4-FFF2-40B4-BE49-F238E27FC236}">
                <a16:creationId xmlns:a16="http://schemas.microsoft.com/office/drawing/2014/main" id="{970E60FE-53CC-4B34-AA1A-703AEFE158CB}"/>
              </a:ext>
            </a:extLst>
          </p:cNvPr>
          <p:cNvSpPr txBox="1">
            <a:spLocks/>
          </p:cNvSpPr>
          <p:nvPr userDrawn="1"/>
        </p:nvSpPr>
        <p:spPr>
          <a:xfrm>
            <a:off x="0" y="6310104"/>
            <a:ext cx="1564640" cy="430878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u="sng" dirty="0">
                <a:solidFill>
                  <a:srgbClr val="1F4E79"/>
                </a:solidFill>
              </a:rPr>
              <a:t>ioe.ifad.org</a:t>
            </a:r>
          </a:p>
        </p:txBody>
      </p:sp>
    </p:spTree>
    <p:extLst>
      <p:ext uri="{BB962C8B-B14F-4D97-AF65-F5344CB8AC3E}">
        <p14:creationId xmlns:p14="http://schemas.microsoft.com/office/powerpoint/2010/main" val="4063070962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-1984441" y="1984441"/>
            <a:ext cx="6858000" cy="2889117"/>
          </a:xfrm>
          <a:prstGeom prst="rect">
            <a:avLst/>
          </a:prstGeom>
          <a:solidFill>
            <a:srgbClr val="1F4E7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5" name="Straight Connector 14"/>
          <p:cNvCxnSpPr>
            <a:cxnSpLocks/>
          </p:cNvCxnSpPr>
          <p:nvPr/>
        </p:nvCxnSpPr>
        <p:spPr>
          <a:xfrm flipV="1">
            <a:off x="117276" y="4703076"/>
            <a:ext cx="0" cy="174126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9225284F-EB70-4F0D-BE4E-9881BB3CE20D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5" y="609562"/>
            <a:ext cx="2882529" cy="1621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31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0" r:id="rId3"/>
  </p:sldLayoutIdLst>
  <p:transition spd="slow">
    <p:wipe/>
  </p:transition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ioe.ifad.org/en/w/hansdeep-khaira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946833" y="4415254"/>
            <a:ext cx="9189552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solidFill>
                  <a:srgbClr val="1F4E79"/>
                </a:solidFill>
              </a:rPr>
              <a:t>Corporate Level Evaluation of IFAD’s Supplementary Resources</a:t>
            </a:r>
          </a:p>
          <a:p>
            <a:endParaRPr lang="en-GB" sz="1400" b="1" dirty="0">
              <a:solidFill>
                <a:srgbClr val="1F4E79"/>
              </a:solidFill>
            </a:endParaRPr>
          </a:p>
          <a:p>
            <a:r>
              <a:rPr lang="en-GB" altLang="x-none" sz="2800" b="1" i="1" dirty="0">
                <a:solidFill>
                  <a:srgbClr val="1F4E79"/>
                </a:solidFill>
              </a:rPr>
              <a:t>Presentation of the approach paper</a:t>
            </a:r>
            <a:endParaRPr lang="en-GB" altLang="x-none" sz="3200" b="1" i="1" kern="0" dirty="0">
              <a:solidFill>
                <a:srgbClr val="1F4E79"/>
              </a:solidFill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9484066" y="6219475"/>
            <a:ext cx="256748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dirty="0">
                <a:solidFill>
                  <a:srgbClr val="1F4E79"/>
                </a:solidFill>
              </a:rPr>
              <a:t>18 June 2026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9DD76D-0E98-473A-A540-37890E096957}"/>
              </a:ext>
            </a:extLst>
          </p:cNvPr>
          <p:cNvSpPr/>
          <p:nvPr/>
        </p:nvSpPr>
        <p:spPr>
          <a:xfrm>
            <a:off x="233680" y="4599920"/>
            <a:ext cx="24891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</a:rPr>
              <a:t>133</a:t>
            </a:r>
            <a:r>
              <a:rPr lang="en-GB" sz="2400" b="1" baseline="30000" dirty="0">
                <a:solidFill>
                  <a:schemeClr val="bg1"/>
                </a:solidFill>
              </a:rPr>
              <a:t>rd</a:t>
            </a:r>
            <a:r>
              <a:rPr lang="en-GB" sz="2400" b="1" dirty="0">
                <a:solidFill>
                  <a:schemeClr val="bg1"/>
                </a:solidFill>
              </a:rPr>
              <a:t>   Evaluation Committee</a:t>
            </a:r>
          </a:p>
        </p:txBody>
      </p:sp>
      <p:pic>
        <p:nvPicPr>
          <p:cNvPr id="1030" name="Picture 6" descr="Funding opportunities for cultural heritage - Culture and Creativity">
            <a:extLst>
              <a:ext uri="{FF2B5EF4-FFF2-40B4-BE49-F238E27FC236}">
                <a16:creationId xmlns:a16="http://schemas.microsoft.com/office/drawing/2014/main" id="{C112AAAA-EF96-8067-049D-3FF0225B8C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69324" y="0"/>
            <a:ext cx="9322676" cy="4520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4">
            <a:extLst>
              <a:ext uri="{FF2B5EF4-FFF2-40B4-BE49-F238E27FC236}">
                <a16:creationId xmlns:a16="http://schemas.microsoft.com/office/drawing/2014/main" id="{9666C386-BFE3-1564-305F-B0361AEB1B10}"/>
              </a:ext>
            </a:extLst>
          </p:cNvPr>
          <p:cNvSpPr txBox="1"/>
          <p:nvPr/>
        </p:nvSpPr>
        <p:spPr>
          <a:xfrm>
            <a:off x="2946834" y="6050197"/>
            <a:ext cx="6647740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altLang="x-none" sz="1900" i="1" dirty="0"/>
              <a:t>Hansdeep Khaira, Senior Evaluation Officer – IOE </a:t>
            </a:r>
            <a:r>
              <a:rPr lang="en-GB" altLang="x-none" sz="1900" i="1" dirty="0">
                <a:hlinkClick r:id="rId3"/>
              </a:rPr>
              <a:t>LINK</a:t>
            </a:r>
            <a:r>
              <a:rPr lang="en-GB" altLang="x-none" sz="1900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9644949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C5B41B-89C7-C5E6-F0CD-D55C76312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90AAAA8-1DF8-8C9F-0C2D-5CE4FCE13655}"/>
              </a:ext>
            </a:extLst>
          </p:cNvPr>
          <p:cNvSpPr txBox="1"/>
          <p:nvPr/>
        </p:nvSpPr>
        <p:spPr>
          <a:xfrm>
            <a:off x="3294993" y="0"/>
            <a:ext cx="8442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Purpose and scope of the evaluation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7842F5-506D-8119-3BCC-1C19DA719552}"/>
              </a:ext>
            </a:extLst>
          </p:cNvPr>
          <p:cNvSpPr txBox="1"/>
          <p:nvPr/>
        </p:nvSpPr>
        <p:spPr>
          <a:xfrm>
            <a:off x="871701" y="982619"/>
            <a:ext cx="10259409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>
                <a:solidFill>
                  <a:srgbClr val="1F4E79"/>
                </a:solidFill>
              </a:rPr>
              <a:t>Typology:</a:t>
            </a:r>
          </a:p>
          <a:p>
            <a:r>
              <a:rPr lang="en-CA" sz="2000" dirty="0">
                <a:solidFill>
                  <a:srgbClr val="1F4E79"/>
                </a:solidFill>
              </a:rPr>
              <a:t>(</a:t>
            </a:r>
            <a:r>
              <a:rPr lang="en-CA" sz="2000" dirty="0" err="1">
                <a:solidFill>
                  <a:srgbClr val="1F4E79"/>
                </a:solidFill>
              </a:rPr>
              <a:t>i</a:t>
            </a:r>
            <a:r>
              <a:rPr lang="en-CA" sz="2000" dirty="0">
                <a:solidFill>
                  <a:srgbClr val="1F4E79"/>
                </a:solidFill>
              </a:rPr>
              <a:t>) Supplementary funds that pass through IFAD’s accounts </a:t>
            </a:r>
          </a:p>
          <a:p>
            <a:r>
              <a:rPr lang="en-CA" sz="2000" dirty="0">
                <a:solidFill>
                  <a:srgbClr val="1F4E79"/>
                </a:solidFill>
              </a:rPr>
              <a:t>(ii) IFAD-managed cofinancing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2000" dirty="0">
              <a:solidFill>
                <a:srgbClr val="1F4E79"/>
              </a:solidFill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2000" dirty="0">
                <a:solidFill>
                  <a:srgbClr val="1F4E79"/>
                </a:solidFill>
              </a:rPr>
              <a:t>   First independent corporate-level evaluation of IFAD’s supplementary resources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en-US" sz="2000" dirty="0">
              <a:solidFill>
                <a:srgbClr val="1F4E79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en-US" sz="2000" dirty="0">
                <a:solidFill>
                  <a:srgbClr val="1F4E79"/>
                </a:solidFill>
              </a:rPr>
              <a:t>Temporal scope: 2016–2025 </a:t>
            </a:r>
          </a:p>
          <a:p>
            <a:endParaRPr lang="en-CA" sz="2000" dirty="0">
              <a:solidFill>
                <a:srgbClr val="1F4E7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000" dirty="0">
                <a:solidFill>
                  <a:srgbClr val="1F4E79"/>
                </a:solidFill>
              </a:rPr>
              <a:t>Key dimensions to be evaluated</a:t>
            </a:r>
          </a:p>
          <a:p>
            <a:pPr marL="742950" lvl="1" indent="-285750">
              <a:buFontTx/>
              <a:buChar char="-"/>
            </a:pPr>
            <a:r>
              <a:rPr lang="en-CA" sz="2000" dirty="0">
                <a:solidFill>
                  <a:srgbClr val="1F4E79"/>
                </a:solidFill>
              </a:rPr>
              <a:t>Mobilization (strategic positioning and fit) </a:t>
            </a:r>
          </a:p>
          <a:p>
            <a:pPr marL="742950" lvl="1" indent="-285750">
              <a:buFontTx/>
              <a:buChar char="-"/>
            </a:pPr>
            <a:r>
              <a:rPr lang="en-CA" sz="2000" dirty="0">
                <a:solidFill>
                  <a:srgbClr val="1F4E79"/>
                </a:solidFill>
              </a:rPr>
              <a:t>Management (governance and oversight, operating procedures, human resources and cost management)</a:t>
            </a:r>
          </a:p>
          <a:p>
            <a:pPr marL="742950" lvl="1" indent="-285750">
              <a:buFontTx/>
              <a:buChar char="-"/>
            </a:pPr>
            <a:r>
              <a:rPr lang="en-CA" sz="2000" dirty="0">
                <a:solidFill>
                  <a:srgbClr val="1F4E79"/>
                </a:solidFill>
              </a:rPr>
              <a:t>Utilization (results and reporting)</a:t>
            </a:r>
          </a:p>
          <a:p>
            <a:pPr lvl="1"/>
            <a:endParaRPr lang="en-CA" sz="2000" dirty="0">
              <a:solidFill>
                <a:srgbClr val="1F4E79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1F4E79"/>
                </a:solidFill>
              </a:rPr>
              <a:t>Expected value: actionable recommendations for stronger SR strategy, governance, efficiency and development impact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8289F1-B542-8BFC-930A-5004FB5B6CF7}"/>
              </a:ext>
            </a:extLst>
          </p:cNvPr>
          <p:cNvSpPr txBox="1"/>
          <p:nvPr/>
        </p:nvSpPr>
        <p:spPr>
          <a:xfrm>
            <a:off x="11819813" y="6550223"/>
            <a:ext cx="284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noProof="0" dirty="0">
                <a:solidFill>
                  <a:schemeClr val="bg1">
                    <a:lumMod val="50000"/>
                  </a:schemeClr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99621465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741BB7-C67C-542A-304C-1330FC8F5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BA6CECE-66C0-CDA6-2A69-3BE5F65B921B}"/>
              </a:ext>
            </a:extLst>
          </p:cNvPr>
          <p:cNvSpPr txBox="1"/>
          <p:nvPr/>
        </p:nvSpPr>
        <p:spPr>
          <a:xfrm>
            <a:off x="3294993" y="0"/>
            <a:ext cx="8442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</a:rPr>
              <a:t>Why this evaluation matters now?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29450DF-1806-21BC-24DC-40FA3CCCD755}"/>
              </a:ext>
            </a:extLst>
          </p:cNvPr>
          <p:cNvSpPr txBox="1"/>
          <p:nvPr/>
        </p:nvSpPr>
        <p:spPr>
          <a:xfrm>
            <a:off x="476908" y="1636887"/>
            <a:ext cx="9829800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1F4E79"/>
                </a:solidFill>
              </a:rPr>
              <a:t>SRs have become a critical contributor to IFAD’s </a:t>
            </a:r>
            <a:r>
              <a:rPr lang="en-US" sz="2200" dirty="0" err="1">
                <a:solidFill>
                  <a:srgbClr val="1F4E79"/>
                </a:solidFill>
              </a:rPr>
              <a:t>Programme</a:t>
            </a:r>
            <a:r>
              <a:rPr lang="en-US" sz="2200" dirty="0">
                <a:solidFill>
                  <a:srgbClr val="1F4E79"/>
                </a:solidFill>
              </a:rPr>
              <a:t> of Work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1F4E7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1F4E79"/>
                </a:solidFill>
              </a:rPr>
              <a:t>Active supplementary fund portfolio grew from US$737m in 2016 to US$1.845bn in 2024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1F4E7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1F4E79"/>
                </a:solidFill>
              </a:rPr>
              <a:t>Mobilized SFs reached 89% of pledged core resources in IFAD12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1F4E7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1F4E79"/>
                </a:solidFill>
              </a:rPr>
              <a:t>Growth brings opportunities for scale, climate, innovation and partnerships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1F4E79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1F4E79"/>
                </a:solidFill>
              </a:rPr>
              <a:t>Growth also raises risks: fragmentation, unclear roles, cost recovery, data gaps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FA4E22-46FA-7F0E-388E-A1A677D61B4B}"/>
              </a:ext>
            </a:extLst>
          </p:cNvPr>
          <p:cNvSpPr txBox="1"/>
          <p:nvPr/>
        </p:nvSpPr>
        <p:spPr>
          <a:xfrm>
            <a:off x="11819813" y="6550223"/>
            <a:ext cx="284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noProof="0" dirty="0">
                <a:solidFill>
                  <a:schemeClr val="bg1">
                    <a:lumMod val="50000"/>
                  </a:schemeClr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308383630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4BB431-5A8E-FA10-ACD3-4E0254E0E3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4F67BDB-7601-9118-D814-7C3CA5F3BCBB}"/>
              </a:ext>
            </a:extLst>
          </p:cNvPr>
          <p:cNvSpPr txBox="1"/>
          <p:nvPr/>
        </p:nvSpPr>
        <p:spPr>
          <a:xfrm>
            <a:off x="1153917" y="1637426"/>
            <a:ext cx="9687906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r>
              <a:rPr lang="en-CA" sz="2000" b="1" dirty="0">
                <a:solidFill>
                  <a:srgbClr val="1F4E79"/>
                </a:solidFill>
              </a:rPr>
              <a:t>To what extent has IFAD used its supplementary resources as a central and disciplined part of its financing and strategic model to achieve the intended development results?</a:t>
            </a:r>
            <a:endParaRPr lang="en-GB" sz="2000" b="1" dirty="0">
              <a:solidFill>
                <a:srgbClr val="1F4E79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D8C135-688E-89F1-92D3-FBF8BDAED1B0}"/>
              </a:ext>
            </a:extLst>
          </p:cNvPr>
          <p:cNvSpPr txBox="1"/>
          <p:nvPr/>
        </p:nvSpPr>
        <p:spPr>
          <a:xfrm>
            <a:off x="5570001" y="33417"/>
            <a:ext cx="48269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Evaluation questions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4111B254-B077-9CAE-F8A6-F5DB238DF660}"/>
              </a:ext>
            </a:extLst>
          </p:cNvPr>
          <p:cNvCxnSpPr>
            <a:cxnSpLocks/>
          </p:cNvCxnSpPr>
          <p:nvPr/>
        </p:nvCxnSpPr>
        <p:spPr>
          <a:xfrm>
            <a:off x="533400" y="1593823"/>
            <a:ext cx="0" cy="4696910"/>
          </a:xfrm>
          <a:prstGeom prst="line">
            <a:avLst/>
          </a:prstGeom>
          <a:ln w="762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072A03A2-2D8E-AE49-7E74-EEC7D54EB149}"/>
              </a:ext>
            </a:extLst>
          </p:cNvPr>
          <p:cNvSpPr/>
          <p:nvPr/>
        </p:nvSpPr>
        <p:spPr>
          <a:xfrm>
            <a:off x="2773680" y="944880"/>
            <a:ext cx="6888480" cy="6032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150000"/>
              </a:lnSpc>
            </a:pPr>
            <a:r>
              <a:rPr lang="en-GB" dirty="0">
                <a:solidFill>
                  <a:schemeClr val="tx1"/>
                </a:solidFill>
                <a:latin typeface="Arial"/>
                <a:ea typeface="Verdana" panose="020B0604030504040204" pitchFamily="34" charset="0"/>
                <a:cs typeface="Arial"/>
              </a:rPr>
              <a:t>Overarching evaluation question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DC5ADE7-3CEA-58C4-C428-D99261FCDCC5}"/>
              </a:ext>
            </a:extLst>
          </p:cNvPr>
          <p:cNvSpPr/>
          <p:nvPr/>
        </p:nvSpPr>
        <p:spPr>
          <a:xfrm>
            <a:off x="2773680" y="2963451"/>
            <a:ext cx="6888480" cy="59414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>
              <a:lnSpc>
                <a:spcPct val="150000"/>
              </a:lnSpc>
            </a:pPr>
            <a:r>
              <a:rPr lang="en-GB" dirty="0">
                <a:solidFill>
                  <a:schemeClr val="tx1"/>
                </a:solidFill>
                <a:latin typeface="Arial"/>
                <a:ea typeface="Verdana" panose="020B0604030504040204" pitchFamily="34" charset="0"/>
                <a:cs typeface="Arial"/>
              </a:rPr>
              <a:t>Evaluation criteria and questions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9DB153F1-B5C8-D137-DCDA-363B7F686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110" y="3675332"/>
            <a:ext cx="10510827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2000" b="1" dirty="0">
                <a:solidFill>
                  <a:srgbClr val="1F4E79"/>
                </a:solidFill>
              </a:rPr>
              <a:t>Relevance</a:t>
            </a:r>
            <a:r>
              <a:rPr lang="en-US" altLang="en-US" sz="2000" dirty="0">
                <a:solidFill>
                  <a:srgbClr val="1F4E79"/>
                </a:solidFill>
              </a:rPr>
              <a:t>: Are SRs aligned with IFAD’s mandate, strategy and evolving aid architecture?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2000" b="1" dirty="0">
                <a:solidFill>
                  <a:srgbClr val="1F4E79"/>
                </a:solidFill>
              </a:rPr>
              <a:t>Coherence</a:t>
            </a:r>
            <a:r>
              <a:rPr lang="en-US" altLang="en-US" sz="2000" dirty="0">
                <a:solidFill>
                  <a:srgbClr val="1F4E79"/>
                </a:solidFill>
              </a:rPr>
              <a:t>: Do IFAD’s policies, systems and institutional arrangements enable a coordinated approach to SRs?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2000" b="1" dirty="0">
                <a:solidFill>
                  <a:srgbClr val="1F4E79"/>
                </a:solidFill>
              </a:rPr>
              <a:t>Efficiency</a:t>
            </a:r>
            <a:r>
              <a:rPr lang="en-US" altLang="en-US" sz="2000" dirty="0">
                <a:solidFill>
                  <a:srgbClr val="1F4E79"/>
                </a:solidFill>
              </a:rPr>
              <a:t>: Are SRs mobilized, managed and utilized efficiently?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en-US" altLang="en-US" sz="2000" b="1" dirty="0">
                <a:solidFill>
                  <a:srgbClr val="1F4E79"/>
                </a:solidFill>
              </a:rPr>
              <a:t>Effectiveness</a:t>
            </a:r>
            <a:r>
              <a:rPr lang="en-US" altLang="en-US" sz="2000" dirty="0">
                <a:solidFill>
                  <a:srgbClr val="1F4E79"/>
                </a:solidFill>
              </a:rPr>
              <a:t>: Have SRs strengthened innovation, knowledge, mainstreaming, operational performance and results?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FD975A-781D-30FB-F1A3-9B45F8A8EE36}"/>
              </a:ext>
            </a:extLst>
          </p:cNvPr>
          <p:cNvSpPr txBox="1"/>
          <p:nvPr/>
        </p:nvSpPr>
        <p:spPr>
          <a:xfrm>
            <a:off x="11819813" y="6550223"/>
            <a:ext cx="284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noProof="0" dirty="0">
                <a:solidFill>
                  <a:schemeClr val="bg1">
                    <a:lumMod val="50000"/>
                  </a:schemeClr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14680406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6FAA84-8B3F-E106-6F69-3777EF1DD046}"/>
              </a:ext>
            </a:extLst>
          </p:cNvPr>
          <p:cNvSpPr txBox="1"/>
          <p:nvPr/>
        </p:nvSpPr>
        <p:spPr>
          <a:xfrm>
            <a:off x="7788248" y="-8626"/>
            <a:ext cx="3390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Evidence base</a:t>
            </a:r>
          </a:p>
        </p:txBody>
      </p:sp>
      <p:sp>
        <p:nvSpPr>
          <p:cNvPr id="7" name="Freeform 18">
            <a:extLst>
              <a:ext uri="{FF2B5EF4-FFF2-40B4-BE49-F238E27FC236}">
                <a16:creationId xmlns:a16="http://schemas.microsoft.com/office/drawing/2014/main" id="{0B916A67-96EC-EC37-E72D-7DDD51A9B7D4}"/>
              </a:ext>
            </a:extLst>
          </p:cNvPr>
          <p:cNvSpPr/>
          <p:nvPr/>
        </p:nvSpPr>
        <p:spPr>
          <a:xfrm>
            <a:off x="1065314" y="1617629"/>
            <a:ext cx="697915" cy="700462"/>
          </a:xfrm>
          <a:custGeom>
            <a:avLst/>
            <a:gdLst/>
            <a:ahLst/>
            <a:cxnLst/>
            <a:rect l="l" t="t" r="r" b="b"/>
            <a:pathLst>
              <a:path w="1046872" h="1050693">
                <a:moveTo>
                  <a:pt x="0" y="0"/>
                </a:moveTo>
                <a:lnTo>
                  <a:pt x="1046872" y="0"/>
                </a:lnTo>
                <a:lnTo>
                  <a:pt x="1046872" y="1050693"/>
                </a:lnTo>
                <a:lnTo>
                  <a:pt x="0" y="105069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N" sz="12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EC5027-116A-6006-C84A-97F8216E7A02}"/>
              </a:ext>
            </a:extLst>
          </p:cNvPr>
          <p:cNvSpPr txBox="1"/>
          <p:nvPr/>
        </p:nvSpPr>
        <p:spPr>
          <a:xfrm>
            <a:off x="1901952" y="1448637"/>
            <a:ext cx="34381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1F4E79"/>
                </a:solidFill>
              </a:rPr>
              <a:t>Desk review </a:t>
            </a:r>
            <a:r>
              <a:rPr lang="en-GB" dirty="0">
                <a:solidFill>
                  <a:srgbClr val="1F4E79"/>
                </a:solidFill>
              </a:rPr>
              <a:t>of internal and external SR-related documentation; </a:t>
            </a:r>
            <a:r>
              <a:rPr lang="en-US" dirty="0">
                <a:solidFill>
                  <a:srgbClr val="1F4E79"/>
                </a:solidFill>
              </a:rPr>
              <a:t>p</a:t>
            </a:r>
            <a:r>
              <a:rPr lang="en-US" altLang="en-US" dirty="0">
                <a:solidFill>
                  <a:srgbClr val="1F4E79"/>
                </a:solidFill>
              </a:rPr>
              <a:t>ortfolio analysis of SR trends, performance and systems data </a:t>
            </a:r>
          </a:p>
          <a:p>
            <a:endParaRPr lang="en-GB" dirty="0"/>
          </a:p>
        </p:txBody>
      </p:sp>
      <p:sp>
        <p:nvSpPr>
          <p:cNvPr id="11" name="Freeform 12">
            <a:extLst>
              <a:ext uri="{FF2B5EF4-FFF2-40B4-BE49-F238E27FC236}">
                <a16:creationId xmlns:a16="http://schemas.microsoft.com/office/drawing/2014/main" id="{E753F7DF-06FA-04CE-8FA0-221756AFFAE6}"/>
              </a:ext>
            </a:extLst>
          </p:cNvPr>
          <p:cNvSpPr/>
          <p:nvPr/>
        </p:nvSpPr>
        <p:spPr>
          <a:xfrm>
            <a:off x="5601603" y="1611468"/>
            <a:ext cx="549881" cy="706623"/>
          </a:xfrm>
          <a:custGeom>
            <a:avLst/>
            <a:gdLst/>
            <a:ahLst/>
            <a:cxnLst/>
            <a:rect l="l" t="t" r="r" b="b"/>
            <a:pathLst>
              <a:path w="824822" h="1059935">
                <a:moveTo>
                  <a:pt x="0" y="0"/>
                </a:moveTo>
                <a:lnTo>
                  <a:pt x="824822" y="0"/>
                </a:lnTo>
                <a:lnTo>
                  <a:pt x="824822" y="1059935"/>
                </a:lnTo>
                <a:lnTo>
                  <a:pt x="0" y="105993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N" sz="120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0E3FBD-89D5-DA51-3883-21A4345D6724}"/>
              </a:ext>
            </a:extLst>
          </p:cNvPr>
          <p:cNvSpPr txBox="1"/>
          <p:nvPr/>
        </p:nvSpPr>
        <p:spPr>
          <a:xfrm>
            <a:off x="6486142" y="2568910"/>
            <a:ext cx="35741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1F4E79"/>
                </a:solidFill>
              </a:rPr>
              <a:t>E-survey</a:t>
            </a:r>
            <a:r>
              <a:rPr lang="en-GB" dirty="0">
                <a:solidFill>
                  <a:srgbClr val="1F4E79"/>
                </a:solidFill>
              </a:rPr>
              <a:t>, with various stakeholders to enable the capture of varying </a:t>
            </a:r>
            <a:r>
              <a:rPr lang="en-GB" dirty="0"/>
              <a:t>experiences</a:t>
            </a:r>
          </a:p>
        </p:txBody>
      </p:sp>
      <p:sp>
        <p:nvSpPr>
          <p:cNvPr id="13" name="Freeform 4">
            <a:extLst>
              <a:ext uri="{FF2B5EF4-FFF2-40B4-BE49-F238E27FC236}">
                <a16:creationId xmlns:a16="http://schemas.microsoft.com/office/drawing/2014/main" id="{390695BA-CDFB-ABB7-8B6E-9CD3FEAC5464}"/>
              </a:ext>
            </a:extLst>
          </p:cNvPr>
          <p:cNvSpPr/>
          <p:nvPr/>
        </p:nvSpPr>
        <p:spPr>
          <a:xfrm>
            <a:off x="912823" y="3115816"/>
            <a:ext cx="775453" cy="646331"/>
          </a:xfrm>
          <a:custGeom>
            <a:avLst/>
            <a:gdLst/>
            <a:ahLst/>
            <a:cxnLst/>
            <a:rect l="l" t="t" r="r" b="b"/>
            <a:pathLst>
              <a:path w="1163180" h="1271867">
                <a:moveTo>
                  <a:pt x="0" y="0"/>
                </a:moveTo>
                <a:lnTo>
                  <a:pt x="1163180" y="0"/>
                </a:lnTo>
                <a:lnTo>
                  <a:pt x="1163180" y="1271867"/>
                </a:lnTo>
                <a:lnTo>
                  <a:pt x="0" y="127186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N" sz="120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AA3C36-4231-5E95-E061-0EE03780A6C0}"/>
              </a:ext>
            </a:extLst>
          </p:cNvPr>
          <p:cNvSpPr txBox="1"/>
          <p:nvPr/>
        </p:nvSpPr>
        <p:spPr>
          <a:xfrm>
            <a:off x="1862327" y="3115816"/>
            <a:ext cx="3232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1F4E79"/>
                </a:solidFill>
              </a:rPr>
              <a:t>Key informant interviews </a:t>
            </a:r>
            <a:r>
              <a:rPr lang="en-GB" dirty="0">
                <a:solidFill>
                  <a:srgbClr val="1F4E79"/>
                </a:solidFill>
              </a:rPr>
              <a:t>and other stakeholders</a:t>
            </a:r>
          </a:p>
        </p:txBody>
      </p:sp>
      <p:sp>
        <p:nvSpPr>
          <p:cNvPr id="15" name="Freeform 9">
            <a:extLst>
              <a:ext uri="{FF2B5EF4-FFF2-40B4-BE49-F238E27FC236}">
                <a16:creationId xmlns:a16="http://schemas.microsoft.com/office/drawing/2014/main" id="{A9B13D79-22B1-400E-9C74-D56DABF8BF3B}"/>
              </a:ext>
            </a:extLst>
          </p:cNvPr>
          <p:cNvSpPr/>
          <p:nvPr/>
        </p:nvSpPr>
        <p:spPr>
          <a:xfrm>
            <a:off x="5601603" y="2745120"/>
            <a:ext cx="694902" cy="694902"/>
          </a:xfrm>
          <a:custGeom>
            <a:avLst/>
            <a:gdLst/>
            <a:ahLst/>
            <a:cxnLst/>
            <a:rect l="l" t="t" r="r" b="b"/>
            <a:pathLst>
              <a:path w="1042353" h="1042353">
                <a:moveTo>
                  <a:pt x="0" y="0"/>
                </a:moveTo>
                <a:lnTo>
                  <a:pt x="1042353" y="0"/>
                </a:lnTo>
                <a:lnTo>
                  <a:pt x="1042353" y="1042353"/>
                </a:lnTo>
                <a:lnTo>
                  <a:pt x="0" y="104235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N" sz="120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608E29A-BD7E-242B-6DAF-416E0AA6F285}"/>
              </a:ext>
            </a:extLst>
          </p:cNvPr>
          <p:cNvSpPr txBox="1"/>
          <p:nvPr/>
        </p:nvSpPr>
        <p:spPr>
          <a:xfrm>
            <a:off x="6486144" y="1620836"/>
            <a:ext cx="3471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1F4E79"/>
                </a:solidFill>
              </a:rPr>
              <a:t>Self assessment </a:t>
            </a:r>
            <a:r>
              <a:rPr lang="en-GB" dirty="0">
                <a:solidFill>
                  <a:srgbClr val="1F4E79"/>
                </a:solidFill>
              </a:rPr>
              <a:t>by management stakeholders</a:t>
            </a:r>
          </a:p>
        </p:txBody>
      </p:sp>
      <p:sp>
        <p:nvSpPr>
          <p:cNvPr id="18" name="Freeform 10">
            <a:extLst>
              <a:ext uri="{FF2B5EF4-FFF2-40B4-BE49-F238E27FC236}">
                <a16:creationId xmlns:a16="http://schemas.microsoft.com/office/drawing/2014/main" id="{4AD56023-2591-33E5-898D-E94FE792223C}"/>
              </a:ext>
            </a:extLst>
          </p:cNvPr>
          <p:cNvSpPr/>
          <p:nvPr/>
        </p:nvSpPr>
        <p:spPr>
          <a:xfrm>
            <a:off x="1006746" y="4116721"/>
            <a:ext cx="658261" cy="694902"/>
          </a:xfrm>
          <a:custGeom>
            <a:avLst/>
            <a:gdLst/>
            <a:ahLst/>
            <a:cxnLst/>
            <a:rect l="l" t="t" r="r" b="b"/>
            <a:pathLst>
              <a:path w="987392" h="1042353">
                <a:moveTo>
                  <a:pt x="0" y="0"/>
                </a:moveTo>
                <a:lnTo>
                  <a:pt x="987392" y="0"/>
                </a:lnTo>
                <a:lnTo>
                  <a:pt x="987392" y="1042353"/>
                </a:lnTo>
                <a:lnTo>
                  <a:pt x="0" y="104235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N" sz="120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C390B03-0A93-D4DE-2D92-DFD31A1B602A}"/>
              </a:ext>
            </a:extLst>
          </p:cNvPr>
          <p:cNvSpPr txBox="1"/>
          <p:nvPr/>
        </p:nvSpPr>
        <p:spPr>
          <a:xfrm>
            <a:off x="1742355" y="4116721"/>
            <a:ext cx="33523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1F4E79"/>
                </a:solidFill>
              </a:rPr>
              <a:t>Five thematic deep dives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dirty="0">
                <a:solidFill>
                  <a:srgbClr val="1F4E79"/>
                </a:solidFill>
              </a:rPr>
              <a:t>Global aid architecture and IFAD positioning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dirty="0">
                <a:solidFill>
                  <a:srgbClr val="1F4E79"/>
                </a:solidFill>
              </a:rPr>
              <a:t>SR cost management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dirty="0">
                <a:solidFill>
                  <a:srgbClr val="1F4E79"/>
                </a:solidFill>
              </a:rPr>
              <a:t>Organizational structure and HR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dirty="0">
                <a:solidFill>
                  <a:srgbClr val="1F4E79"/>
                </a:solidFill>
              </a:rPr>
              <a:t>Data and results reporting </a:t>
            </a:r>
          </a:p>
          <a:p>
            <a:pPr lvl="1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altLang="en-US" sz="1400" dirty="0">
                <a:solidFill>
                  <a:srgbClr val="1F4E79"/>
                </a:solidFill>
              </a:rPr>
              <a:t>Operational performance </a:t>
            </a:r>
          </a:p>
          <a:p>
            <a:endParaRPr lang="en-GB" dirty="0"/>
          </a:p>
        </p:txBody>
      </p:sp>
      <p:sp>
        <p:nvSpPr>
          <p:cNvPr id="20" name="Freeform 6">
            <a:extLst>
              <a:ext uri="{FF2B5EF4-FFF2-40B4-BE49-F238E27FC236}">
                <a16:creationId xmlns:a16="http://schemas.microsoft.com/office/drawing/2014/main" id="{1B53BF79-477D-5B72-E5EE-534E3AC9CB16}"/>
              </a:ext>
            </a:extLst>
          </p:cNvPr>
          <p:cNvSpPr/>
          <p:nvPr/>
        </p:nvSpPr>
        <p:spPr>
          <a:xfrm>
            <a:off x="5526628" y="3858987"/>
            <a:ext cx="611413" cy="752298"/>
          </a:xfrm>
          <a:custGeom>
            <a:avLst/>
            <a:gdLst/>
            <a:ahLst/>
            <a:cxnLst/>
            <a:rect l="l" t="t" r="r" b="b"/>
            <a:pathLst>
              <a:path w="917120" h="1128447">
                <a:moveTo>
                  <a:pt x="0" y="0"/>
                </a:moveTo>
                <a:lnTo>
                  <a:pt x="917120" y="0"/>
                </a:lnTo>
                <a:lnTo>
                  <a:pt x="917120" y="1128448"/>
                </a:lnTo>
                <a:lnTo>
                  <a:pt x="0" y="1128448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N" sz="120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A08D6B1-4A25-E953-A119-538FF52E888C}"/>
              </a:ext>
            </a:extLst>
          </p:cNvPr>
          <p:cNvSpPr txBox="1"/>
          <p:nvPr/>
        </p:nvSpPr>
        <p:spPr>
          <a:xfrm>
            <a:off x="6486142" y="3655026"/>
            <a:ext cx="37926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1F4E79"/>
                </a:solidFill>
              </a:rPr>
              <a:t>Country case studies </a:t>
            </a:r>
            <a:r>
              <a:rPr lang="en-US" dirty="0">
                <a:solidFill>
                  <a:srgbClr val="1F4E79"/>
                </a:solidFill>
              </a:rPr>
              <a:t>to enable a clear view and differentiation in the experience of decentralized and headquarters-based employees</a:t>
            </a:r>
            <a:r>
              <a:rPr lang="en-GB" dirty="0">
                <a:solidFill>
                  <a:srgbClr val="1F4E79"/>
                </a:solidFill>
              </a:rPr>
              <a:t> </a:t>
            </a:r>
          </a:p>
        </p:txBody>
      </p:sp>
      <p:sp>
        <p:nvSpPr>
          <p:cNvPr id="22" name="Freeform 11">
            <a:extLst>
              <a:ext uri="{FF2B5EF4-FFF2-40B4-BE49-F238E27FC236}">
                <a16:creationId xmlns:a16="http://schemas.microsoft.com/office/drawing/2014/main" id="{4FC7C748-263F-54C8-7A8E-F39595DA271E}"/>
              </a:ext>
            </a:extLst>
          </p:cNvPr>
          <p:cNvSpPr/>
          <p:nvPr/>
        </p:nvSpPr>
        <p:spPr>
          <a:xfrm>
            <a:off x="5479331" y="5246532"/>
            <a:ext cx="706012" cy="644397"/>
          </a:xfrm>
          <a:custGeom>
            <a:avLst/>
            <a:gdLst/>
            <a:ahLst/>
            <a:cxnLst/>
            <a:rect l="l" t="t" r="r" b="b"/>
            <a:pathLst>
              <a:path w="1059018" h="966595">
                <a:moveTo>
                  <a:pt x="0" y="0"/>
                </a:moveTo>
                <a:lnTo>
                  <a:pt x="1059018" y="0"/>
                </a:lnTo>
                <a:lnTo>
                  <a:pt x="1059018" y="966595"/>
                </a:lnTo>
                <a:lnTo>
                  <a:pt x="0" y="96659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CN" sz="120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389682F-763C-0CC1-33AD-67BE8D48F45C}"/>
              </a:ext>
            </a:extLst>
          </p:cNvPr>
          <p:cNvSpPr txBox="1"/>
          <p:nvPr/>
        </p:nvSpPr>
        <p:spPr>
          <a:xfrm>
            <a:off x="6399054" y="5237164"/>
            <a:ext cx="41980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1F4E79"/>
                </a:solidFill>
              </a:rPr>
              <a:t>Benchmarking study/Comparative analysis </a:t>
            </a:r>
            <a:r>
              <a:rPr lang="en-US" altLang="en-US" dirty="0">
                <a:solidFill>
                  <a:srgbClr val="1F4E79"/>
                </a:solidFill>
              </a:rPr>
              <a:t>of MDBs and UN organizations </a:t>
            </a:r>
            <a:endParaRPr lang="en-GB" b="1" dirty="0">
              <a:solidFill>
                <a:srgbClr val="1F4E79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AED706-63E0-4C97-CFE5-EAA60DEAEB95}"/>
              </a:ext>
            </a:extLst>
          </p:cNvPr>
          <p:cNvSpPr txBox="1"/>
          <p:nvPr/>
        </p:nvSpPr>
        <p:spPr>
          <a:xfrm>
            <a:off x="11819813" y="6550223"/>
            <a:ext cx="284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noProof="0" dirty="0">
                <a:solidFill>
                  <a:schemeClr val="bg1">
                    <a:lumMod val="50000"/>
                  </a:schemeClr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435712059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A3A5503-332F-D82A-48EC-08DACF3319CD}"/>
              </a:ext>
            </a:extLst>
          </p:cNvPr>
          <p:cNvSpPr txBox="1"/>
          <p:nvPr/>
        </p:nvSpPr>
        <p:spPr>
          <a:xfrm>
            <a:off x="9634330" y="29817"/>
            <a:ext cx="20486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>
                <a:solidFill>
                  <a:schemeClr val="bg1"/>
                </a:solidFill>
              </a:rPr>
              <a:t>Timeline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1D2F3E-6D6A-666D-A065-65BBCA03FA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4890" y="930166"/>
            <a:ext cx="8467127" cy="523415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D84123D-AC44-77F1-2CDB-419951461F37}"/>
              </a:ext>
            </a:extLst>
          </p:cNvPr>
          <p:cNvSpPr txBox="1"/>
          <p:nvPr/>
        </p:nvSpPr>
        <p:spPr>
          <a:xfrm>
            <a:off x="11819813" y="6550223"/>
            <a:ext cx="284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noProof="0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999127201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A3A5D50-49DC-F721-EC51-FE21CFCE7AED}"/>
              </a:ext>
            </a:extLst>
          </p:cNvPr>
          <p:cNvSpPr txBox="1"/>
          <p:nvPr/>
        </p:nvSpPr>
        <p:spPr>
          <a:xfrm>
            <a:off x="1469204" y="3133618"/>
            <a:ext cx="85172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574931691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E - PPT template [en].potx" id="{61D50D9D-79BD-4F3E-851D-B4211E42E684}" vid="{F6894AC2-4D1D-4DC9-A81E-587D899A276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DB212594AB321418A278E737B516A10" ma:contentTypeVersion="3" ma:contentTypeDescription="Create a new document." ma:contentTypeScope="" ma:versionID="cf300b3b19bf31f9f1d8e6efe9629b89">
  <xsd:schema xmlns:xsd="http://www.w3.org/2001/XMLSchema" xmlns:xs="http://www.w3.org/2001/XMLSchema" xmlns:p="http://schemas.microsoft.com/office/2006/metadata/properties" xmlns:ns2="88a14e6c-10da-4c8e-b672-10c49af2d2bf" targetNamespace="http://schemas.microsoft.com/office/2006/metadata/properties" ma:root="true" ma:fieldsID="35f630504acb89c6370f3ff93b097926" ns2:_="">
    <xsd:import namespace="88a14e6c-10da-4c8e-b672-10c49af2d2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a14e6c-10da-4c8e-b672-10c49af2d2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190F88B-9FC3-4705-B60F-7A93A5DDCE6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7CABA19-F2DC-432D-8B20-9A124FF6AFE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9D27DF5-1F68-4A8B-A90B-91CEE0A85E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8a14e6c-10da-4c8e-b672-10c49af2d2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6324</TotalTime>
  <Words>384</Words>
  <Application>Microsoft Office PowerPoint</Application>
  <PresentationFormat>Widescreen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Arial</vt:lpstr>
      <vt:lpstr>Verdana</vt:lpstr>
      <vt:lpstr>1_Custom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IFAD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 Boer, Hannah</dc:creator>
  <cp:lastModifiedBy>Vidaud, Laure</cp:lastModifiedBy>
  <cp:revision>88</cp:revision>
  <dcterms:created xsi:type="dcterms:W3CDTF">2024-07-18T08:01:03Z</dcterms:created>
  <dcterms:modified xsi:type="dcterms:W3CDTF">2026-06-10T13:10:33Z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0x0101009DB212594AB321418A278E737B516A10</vt:lpwstr>
  </property>
</Properties>
</file>