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8" r:id="rId2"/>
    <p:sldId id="270" r:id="rId3"/>
    <p:sldId id="271" r:id="rId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1FE"/>
    <a:srgbClr val="A3E4FB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6" autoAdjust="0"/>
    <p:restoredTop sz="70999" autoAdjust="0"/>
  </p:normalViewPr>
  <p:slideViewPr>
    <p:cSldViewPr>
      <p:cViewPr>
        <p:scale>
          <a:sx n="96" d="100"/>
          <a:sy n="96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B9CB-7116-4F0C-B734-A7AB5D0126AA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FF765-4CDC-48D6-9466-F1BB2B4D0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4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FF765-4CDC-48D6-9466-F1BB2B4D0E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7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FF765-4CDC-48D6-9466-F1BB2B4D0E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2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1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2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223963" y="0"/>
            <a:ext cx="7920037" cy="371703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5" name="Rectangle 4"/>
          <p:cNvSpPr/>
          <p:nvPr userDrawn="1"/>
        </p:nvSpPr>
        <p:spPr bwMode="auto">
          <a:xfrm>
            <a:off x="-3175" y="0"/>
            <a:ext cx="1227138" cy="3717032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264096" y="3789040"/>
            <a:ext cx="7628384" cy="72008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4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2"/>
          </p:nvPr>
        </p:nvSpPr>
        <p:spPr>
          <a:xfrm>
            <a:off x="1267544" y="4531568"/>
            <a:ext cx="7624936" cy="1129680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1840" y="61602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3F9F-3B15-4F59-8058-CD6F0378FE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2987824" y="6021288"/>
            <a:ext cx="2592288" cy="648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5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88640"/>
            <a:ext cx="77724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4382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24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6093296"/>
            <a:ext cx="2133766" cy="58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19367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986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558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130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02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74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64096" y="3789040"/>
            <a:ext cx="7628384" cy="720080"/>
          </a:xfrm>
        </p:spPr>
        <p:txBody>
          <a:bodyPr/>
          <a:lstStyle/>
          <a:p>
            <a:r>
              <a:rPr lang="en-US" sz="2800" dirty="0"/>
              <a:t>Preview of the results-based work programme and budget for </a:t>
            </a:r>
            <a:r>
              <a:rPr lang="en-US" sz="2800" dirty="0" smtClean="0"/>
              <a:t>2020 </a:t>
            </a:r>
            <a:r>
              <a:rPr lang="en-US" sz="2800" dirty="0"/>
              <a:t>and indicative plan  for </a:t>
            </a:r>
            <a:r>
              <a:rPr lang="en-US" sz="2800" dirty="0" smtClean="0"/>
              <a:t>2021-2022 of </a:t>
            </a:r>
            <a:r>
              <a:rPr lang="en-US" sz="2800" dirty="0"/>
              <a:t>the Independent Office of Evaluation of IFAD</a:t>
            </a:r>
            <a:endParaRPr lang="en-GB" sz="2800" dirty="0">
              <a:latin typeface="+mj-lt"/>
            </a:endParaRPr>
          </a:p>
        </p:txBody>
      </p:sp>
      <p:sp>
        <p:nvSpPr>
          <p:cNvPr id="8" name="Subtitle 5"/>
          <p:cNvSpPr>
            <a:spLocks noGrp="1"/>
          </p:cNvSpPr>
          <p:nvPr>
            <p:ph type="subTitle" idx="12"/>
          </p:nvPr>
        </p:nvSpPr>
        <p:spPr>
          <a:xfrm>
            <a:off x="1252604" y="5301208"/>
            <a:ext cx="7624936" cy="576064"/>
          </a:xfrm>
        </p:spPr>
        <p:txBody>
          <a:bodyPr/>
          <a:lstStyle/>
          <a:p>
            <a:r>
              <a:rPr lang="en-GB" sz="2000" dirty="0" smtClean="0"/>
              <a:t>106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Evaluation Committee </a:t>
            </a:r>
            <a:endParaRPr lang="en-GB" sz="2000" dirty="0"/>
          </a:p>
          <a:p>
            <a:r>
              <a:rPr lang="en-GB" sz="2000" dirty="0"/>
              <a:t>2</a:t>
            </a:r>
            <a:r>
              <a:rPr lang="en-GB" sz="2000" dirty="0" smtClean="0"/>
              <a:t> September 2019</a:t>
            </a:r>
            <a:endParaRPr lang="es-ES" sz="2000" dirty="0"/>
          </a:p>
          <a:p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17552" r="-829" b="13710"/>
          <a:stretch/>
        </p:blipFill>
        <p:spPr bwMode="auto">
          <a:xfrm>
            <a:off x="1194666" y="22109"/>
            <a:ext cx="8057854" cy="369492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6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IOE </a:t>
            </a:r>
            <a:r>
              <a:rPr lang="en-US" dirty="0" smtClean="0"/>
              <a:t>2020 </a:t>
            </a:r>
            <a:r>
              <a:rPr lang="en-US" dirty="0"/>
              <a:t>work </a:t>
            </a:r>
            <a:r>
              <a:rPr lang="en-US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583013"/>
          </a:xfrm>
        </p:spPr>
        <p:txBody>
          <a:bodyPr/>
          <a:lstStyle/>
          <a:p>
            <a:r>
              <a:rPr lang="en-US" sz="2000" dirty="0" smtClean="0"/>
              <a:t>Joint Corporate level evaluation </a:t>
            </a:r>
            <a:r>
              <a:rPr lang="en-US" sz="2000" dirty="0"/>
              <a:t>with the evaluation offices of WFP and FAO on country-level collaboration among </a:t>
            </a:r>
            <a:r>
              <a:rPr lang="en-US" sz="2000" dirty="0" smtClean="0"/>
              <a:t>RBAs</a:t>
            </a:r>
          </a:p>
          <a:p>
            <a:r>
              <a:rPr lang="en-US" sz="2000" dirty="0" smtClean="0"/>
              <a:t>Thematic evaluation on </a:t>
            </a:r>
            <a:r>
              <a:rPr lang="en-GB" sz="2000" dirty="0"/>
              <a:t>IFAD’s contribution to s</a:t>
            </a:r>
            <a:r>
              <a:rPr lang="en-US" sz="2000" dirty="0"/>
              <a:t>mallholder adaptation to climate change </a:t>
            </a:r>
            <a:endParaRPr lang="en-GB" sz="2000" dirty="0" smtClean="0"/>
          </a:p>
          <a:p>
            <a:pPr lvl="0"/>
            <a:endParaRPr lang="en-US" sz="1000" dirty="0" smtClean="0"/>
          </a:p>
          <a:p>
            <a:pPr lvl="0"/>
            <a:r>
              <a:rPr lang="en-US" sz="2000" dirty="0" smtClean="0"/>
              <a:t>Country strategy and programme evaluations: </a:t>
            </a:r>
            <a:r>
              <a:rPr lang="en-CA" sz="2000" dirty="0" smtClean="0"/>
              <a:t>Bolivia, Pakistan, Morocco, Niger and Uganda</a:t>
            </a:r>
          </a:p>
          <a:p>
            <a:pPr marL="0" lvl="0" indent="0">
              <a:buNone/>
            </a:pPr>
            <a:endParaRPr lang="en-CA" sz="1000" dirty="0"/>
          </a:p>
          <a:p>
            <a:pPr lvl="0"/>
            <a:r>
              <a:rPr lang="en-US" sz="2000" dirty="0" smtClean="0"/>
              <a:t>Evaluation synthesis report on Rural Infrastructure</a:t>
            </a:r>
            <a:endParaRPr lang="en-US" sz="2000" dirty="0"/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000" dirty="0" smtClean="0"/>
              <a:t>One </a:t>
            </a:r>
            <a:r>
              <a:rPr lang="en-US" sz="2000" dirty="0"/>
              <a:t>new impact </a:t>
            </a:r>
            <a:r>
              <a:rPr lang="en-US" sz="2000" dirty="0" smtClean="0"/>
              <a:t>evaluation 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000" dirty="0" smtClean="0"/>
              <a:t>8 project performance evaluations 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000" dirty="0"/>
              <a:t>Validation of all project completion reports available in the </a:t>
            </a:r>
            <a:r>
              <a:rPr lang="en-US" sz="2000" dirty="0" smtClean="0"/>
              <a:t>year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US" sz="2000" dirty="0" smtClean="0"/>
              <a:t>2020 ARRI</a:t>
            </a:r>
          </a:p>
          <a:p>
            <a:pPr marL="0" lvl="0" indent="0">
              <a:buNone/>
            </a:pPr>
            <a:endParaRPr lang="en-US" sz="1000" dirty="0" smtClean="0"/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88424" y="63382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96058" y="628733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949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</a:t>
            </a:r>
            <a:r>
              <a:rPr lang="en-US" dirty="0"/>
              <a:t>resource envelope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38274"/>
            <a:ext cx="7772400" cy="4655021"/>
          </a:xfrm>
        </p:spPr>
        <p:txBody>
          <a:bodyPr/>
          <a:lstStyle/>
          <a:p>
            <a:pPr marL="355600" lvl="0" indent="-355600">
              <a:defRPr/>
            </a:pPr>
            <a:r>
              <a:rPr lang="en-US" sz="1800" dirty="0">
                <a:solidFill>
                  <a:srgbClr val="000000"/>
                </a:solidFill>
              </a:rPr>
              <a:t>Staff resources</a:t>
            </a:r>
          </a:p>
          <a:p>
            <a:pPr marL="1168400" lvl="2" indent="-401638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</a:rPr>
              <a:t>Same level</a:t>
            </a:r>
          </a:p>
          <a:p>
            <a:pPr marL="766762" lvl="2" indent="0">
              <a:buNone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766762" lvl="2" indent="0">
              <a:buNone/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marL="355600" indent="-355600">
              <a:defRPr/>
            </a:pPr>
            <a:r>
              <a:rPr lang="en-US" sz="1800" dirty="0">
                <a:solidFill>
                  <a:srgbClr val="000000"/>
                </a:solidFill>
              </a:rPr>
              <a:t>Proposed </a:t>
            </a:r>
            <a:r>
              <a:rPr lang="en-US" sz="1800" dirty="0" smtClean="0">
                <a:solidFill>
                  <a:srgbClr val="000000"/>
                </a:solidFill>
              </a:rPr>
              <a:t>2020 budget: </a:t>
            </a:r>
            <a:r>
              <a:rPr lang="en-CA" sz="1800" b="1" dirty="0" smtClean="0"/>
              <a:t>US$ 6.15 million </a:t>
            </a:r>
          </a:p>
          <a:p>
            <a:pPr marL="736600" lvl="1" indent="-355600"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ea typeface="Times New Roman"/>
                <a:cs typeface="Arial"/>
              </a:rPr>
              <a:t>Recruitment of Director IOE: </a:t>
            </a:r>
            <a:r>
              <a:rPr lang="en-CA" sz="1800" b="1" dirty="0" smtClean="0"/>
              <a:t>US$</a:t>
            </a:r>
            <a:r>
              <a:rPr lang="en-US" sz="1800" b="1" dirty="0" smtClean="0">
                <a:ea typeface="Times New Roman"/>
                <a:cs typeface="Arial"/>
              </a:rPr>
              <a:t>150</a:t>
            </a:r>
            <a:r>
              <a:rPr lang="en-US" sz="1800" b="1" dirty="0">
                <a:ea typeface="Times New Roman"/>
                <a:cs typeface="Arial"/>
              </a:rPr>
              <a:t> </a:t>
            </a:r>
            <a:r>
              <a:rPr lang="en-US" sz="1800" b="1" dirty="0" smtClean="0">
                <a:ea typeface="Times New Roman"/>
                <a:cs typeface="Arial"/>
              </a:rPr>
              <a:t>000</a:t>
            </a:r>
            <a:endParaRPr lang="en-US" sz="1800" dirty="0" smtClean="0">
              <a:ea typeface="Times New Roman"/>
              <a:cs typeface="Arial"/>
            </a:endParaRPr>
          </a:p>
          <a:p>
            <a:pPr marL="736600" lvl="1" indent="-355600">
              <a:buFont typeface="Wingdings" panose="05000000000000000000" pitchFamily="2" charset="2"/>
              <a:buChar char="Ø"/>
              <a:defRPr/>
            </a:pPr>
            <a:r>
              <a:rPr lang="en-GB" sz="1800" b="1" dirty="0" smtClean="0">
                <a:ea typeface="Times New Roman"/>
                <a:cs typeface="Arial"/>
              </a:rPr>
              <a:t>New Evaluation Policy: US$50 000</a:t>
            </a:r>
            <a:endParaRPr lang="en-GB" sz="1800" b="1" dirty="0">
              <a:ea typeface="Times New Roman"/>
              <a:cs typeface="Arial"/>
            </a:endParaRPr>
          </a:p>
          <a:p>
            <a:pPr marL="355600" indent="-355600">
              <a:defRPr/>
            </a:pPr>
            <a:endParaRPr lang="en-GB" sz="1800" dirty="0">
              <a:ea typeface="Times New Roman"/>
              <a:cs typeface="Arial"/>
            </a:endParaRPr>
          </a:p>
          <a:p>
            <a:pPr marL="355600" lvl="0" indent="-355600">
              <a:defRPr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355600" lvl="0" indent="-355600"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1168400" lvl="2" indent="-401638">
              <a:buFont typeface="Wingdings" pitchFamily="2" charset="2"/>
              <a:buChar char="Ø"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382587" lvl="1" indent="0"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</a:rPr>
              <a:t>*Subject to change based on revised standard staff costs to be provided by Office of Strategic Budgeting</a:t>
            </a:r>
          </a:p>
          <a:p>
            <a:pPr marL="382587" lvl="1" indent="0">
              <a:buNone/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marL="287337" indent="-285750"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Budget is 0.43 per cent of IFAD’s expected </a:t>
            </a:r>
            <a:r>
              <a:rPr lang="en-US" sz="1800" dirty="0" err="1" smtClean="0">
                <a:solidFill>
                  <a:srgbClr val="000000"/>
                </a:solidFill>
              </a:rPr>
              <a:t>programme</a:t>
            </a:r>
            <a:r>
              <a:rPr lang="en-US" sz="1800" dirty="0" smtClean="0">
                <a:solidFill>
                  <a:srgbClr val="000000"/>
                </a:solidFill>
              </a:rPr>
              <a:t> of loans and grants for 2020. The cap on IOE budget set by Executive Board is 0.9 per cent.</a:t>
            </a:r>
          </a:p>
          <a:p>
            <a:pPr marL="766762" lvl="2" indent="0">
              <a:buNone/>
              <a:defRPr/>
            </a:pPr>
            <a:endParaRPr lang="en-US" sz="1000" dirty="0" smtClean="0">
              <a:solidFill>
                <a:srgbClr val="000000"/>
              </a:solidFill>
            </a:endParaRPr>
          </a:p>
          <a:p>
            <a:pPr marL="766762" lvl="2" indent="0">
              <a:buNone/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8424" y="6338222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2</a:t>
            </a:r>
            <a:endParaRPr lang="en-GB" sz="1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27589"/>
              </p:ext>
            </p:extLst>
          </p:nvPr>
        </p:nvGraphicFramePr>
        <p:xfrm>
          <a:off x="683568" y="3501008"/>
          <a:ext cx="6840759" cy="1262380"/>
        </p:xfrm>
        <a:graphic>
          <a:graphicData uri="http://schemas.openxmlformats.org/drawingml/2006/table">
            <a:tbl>
              <a:tblPr firstRow="1" firstCol="1" bandRow="1"/>
              <a:tblGrid>
                <a:gridCol w="1512168"/>
                <a:gridCol w="1800200"/>
                <a:gridCol w="3528391"/>
              </a:tblGrid>
              <a:tr h="414655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500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i="1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2019 </a:t>
                      </a:r>
                      <a:r>
                        <a:rPr lang="en-US" sz="1500" i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budget </a:t>
                      </a:r>
                      <a:endParaRPr lang="en-GB" sz="1500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500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Proposed 2020 budget</a:t>
                      </a: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i="1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Non-staff costs</a:t>
                      </a:r>
                      <a:endParaRPr lang="en-GB" sz="1500" i="1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2 510 390</a:t>
                      </a: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2 480 390</a:t>
                      </a: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i="1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Staff costs</a:t>
                      </a:r>
                      <a:endParaRPr lang="en-GB" sz="1500" i="1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3 473 221</a:t>
                      </a: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3 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/>
                        </a:rPr>
                        <a:t>473 221*</a:t>
                      </a: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i="1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Total</a:t>
                      </a:r>
                      <a:r>
                        <a:rPr lang="en-GB" sz="1500" i="1" baseline="0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 budget</a:t>
                      </a:r>
                      <a:endParaRPr lang="en-GB" sz="1500" i="1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500" b="1" dirty="0">
                          <a:effectLst/>
                          <a:latin typeface="+mj-lt"/>
                          <a:ea typeface="Times New Roman"/>
                          <a:cs typeface="Arial"/>
                        </a:rPr>
                        <a:t>5 983 611</a:t>
                      </a:r>
                      <a:endParaRPr lang="en-GB" sz="1500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b="1" dirty="0" smtClean="0">
                          <a:effectLst/>
                          <a:latin typeface="+mj-lt"/>
                          <a:ea typeface="Times New Roman"/>
                          <a:cs typeface="Arial"/>
                        </a:rPr>
                        <a:t>5 953 611</a:t>
                      </a:r>
                      <a:endParaRPr lang="en-GB" sz="1500" dirty="0">
                        <a:effectLst/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OE-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05CA38E6A4FF499192D1AE5C5BD80C" ma:contentTypeVersion="0" ma:contentTypeDescription="Create a new document." ma:contentTypeScope="" ma:versionID="fd1736a2b57e35118edd8731cfd560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896fe0af7f45c9e24e5e4d6e5194f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829A47-D68C-40AC-867F-45FAD3B7258C}"/>
</file>

<file path=customXml/itemProps2.xml><?xml version="1.0" encoding="utf-8"?>
<ds:datastoreItem xmlns:ds="http://schemas.openxmlformats.org/officeDocument/2006/customXml" ds:itemID="{DD9071B3-025B-4B74-9334-4978954E3A85}"/>
</file>

<file path=customXml/itemProps3.xml><?xml version="1.0" encoding="utf-8"?>
<ds:datastoreItem xmlns:ds="http://schemas.openxmlformats.org/officeDocument/2006/customXml" ds:itemID="{7A0F333E-C38E-452A-B2C7-CE8262DF01E6}"/>
</file>

<file path=docProps/app.xml><?xml version="1.0" encoding="utf-8"?>
<Properties xmlns="http://schemas.openxmlformats.org/officeDocument/2006/extended-properties" xmlns:vt="http://schemas.openxmlformats.org/officeDocument/2006/docPropsVTypes">
  <Template>IOE-theme</Template>
  <TotalTime>2465</TotalTime>
  <Words>154</Words>
  <Application>Microsoft Office PowerPoint</Application>
  <PresentationFormat>On-screen Show 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IOE-theme</vt:lpstr>
      <vt:lpstr>Preview of the results-based work programme and budget for 2020 and indicative plan  for 2021-2022 of the Independent Office of Evaluation of IFAD</vt:lpstr>
      <vt:lpstr>IOE 2020 work programme</vt:lpstr>
      <vt:lpstr>2020 resource envelope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lessons on smallholder farmer organizations and access to markets</dc:title>
  <dc:creator>Carbon, Michael Dominique</dc:creator>
  <cp:lastModifiedBy>Souza, Jaqueline</cp:lastModifiedBy>
  <cp:revision>68</cp:revision>
  <cp:lastPrinted>2017-08-23T07:30:24Z</cp:lastPrinted>
  <dcterms:created xsi:type="dcterms:W3CDTF">2016-08-22T09:02:30Z</dcterms:created>
  <dcterms:modified xsi:type="dcterms:W3CDTF">2019-07-09T08:09:34Z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0x010100B605CA38E6A4FF499192D1AE5C5BD80C</vt:lpwstr>
  </property>
</Properties>
</file>