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5"/>
  </p:notesMasterIdLst>
  <p:sldIdLst>
    <p:sldId id="256" r:id="rId5"/>
    <p:sldId id="268" r:id="rId6"/>
    <p:sldId id="270" r:id="rId7"/>
    <p:sldId id="275" r:id="rId8"/>
    <p:sldId id="274" r:id="rId9"/>
    <p:sldId id="287" r:id="rId10"/>
    <p:sldId id="288" r:id="rId11"/>
    <p:sldId id="289" r:id="rId12"/>
    <p:sldId id="290" r:id="rId13"/>
    <p:sldId id="267" r:id="rId1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bero, Alessandra" initials="G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A2C3"/>
    <a:srgbClr val="91A93E"/>
    <a:srgbClr val="00407B"/>
    <a:srgbClr val="1B7A90"/>
    <a:srgbClr val="AC1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7886" autoAdjust="0"/>
  </p:normalViewPr>
  <p:slideViewPr>
    <p:cSldViewPr>
      <p:cViewPr varScale="1">
        <p:scale>
          <a:sx n="78" d="100"/>
          <a:sy n="78" d="100"/>
        </p:scale>
        <p:origin x="-2574" y="-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DC2C1EE-7DD0-FD43-A527-0B2090FC9DEE}" type="slidenum">
              <a:rPr lang="en-US"/>
              <a:pPr>
                <a:defRPr/>
              </a:pPr>
              <a:t>‹#›</a:t>
            </a:fld>
            <a:endParaRPr lang="en-US"/>
          </a:p>
        </p:txBody>
      </p:sp>
    </p:spTree>
    <p:extLst>
      <p:ext uri="{BB962C8B-B14F-4D97-AF65-F5344CB8AC3E}">
        <p14:creationId xmlns:p14="http://schemas.microsoft.com/office/powerpoint/2010/main" val="950654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53642E3-8398-D84A-9848-1BA5344828D9}"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65671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DF92A49-7574-7D4C-968E-635B69FB70BB}" type="slidenum">
              <a:rPr lang="en-US" sz="1200"/>
              <a:pPr/>
              <a:t>10</a:t>
            </a:fld>
            <a:endParaRPr lang="en-US"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512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Development</a:t>
            </a:r>
            <a:r>
              <a:rPr lang="en-GB" baseline="0" dirty="0" smtClean="0"/>
              <a:t> Effectiveness Framework, IFAD decided to link Targets to SOs and Goal. Under the overarching goal of promoting eco mob to 40M, IFAD committed to increase ag prod to 43 M, increase market access and strengthening resilience.  </a:t>
            </a:r>
            <a:endParaRPr lang="en-GB" dirty="0"/>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2</a:t>
            </a:fld>
            <a:endParaRPr lang="en-US"/>
          </a:p>
        </p:txBody>
      </p:sp>
    </p:spTree>
    <p:extLst>
      <p:ext uri="{BB962C8B-B14F-4D97-AF65-F5344CB8AC3E}">
        <p14:creationId xmlns:p14="http://schemas.microsoft.com/office/powerpoint/2010/main" val="194517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How does IFAD hold itself accountable to reach these goals?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answer is a unique approach</a:t>
            </a:r>
            <a:r>
              <a:rPr lang="en-GB" baseline="0" dirty="0" smtClean="0"/>
              <a:t> to conduct CORPORATE REPORTING and IFAD </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As laid out in the Development Effectiveness Framework, IFAD </a:t>
            </a:r>
            <a:r>
              <a:rPr lang="en-GB" baseline="0" dirty="0" smtClean="0"/>
              <a:t>has committed to assess the impact of 15% of its project portfolio </a:t>
            </a: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choice of the project, as agreed and reported in the document presented at the EB in 2016 consisted: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dirty="0" smtClean="0">
                <a:solidFill>
                  <a:schemeClr val="tx1"/>
                </a:solidFill>
                <a:effectLst/>
                <a:latin typeface="Arial" charset="0"/>
                <a:ea typeface="ＭＳ Ｐゴシック" pitchFamily="84" charset="-128"/>
                <a:cs typeface="ＭＳ Ｐゴシック" pitchFamily="84" charset="-128"/>
              </a:rPr>
              <a:t>had to display the potential for learning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dirty="0" smtClean="0">
                <a:solidFill>
                  <a:schemeClr val="tx1"/>
                </a:solidFill>
                <a:effectLst/>
                <a:latin typeface="Arial" charset="0"/>
                <a:ea typeface="ＭＳ Ｐゴシック" pitchFamily="84" charset="-128"/>
                <a:cs typeface="ＭＳ Ｐゴシック" pitchFamily="84" charset="-128"/>
              </a:rPr>
              <a:t>buy-in from the government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dirty="0" smtClean="0">
                <a:solidFill>
                  <a:schemeClr val="tx1"/>
                </a:solidFill>
                <a:effectLst/>
                <a:latin typeface="Arial" charset="0"/>
                <a:ea typeface="ＭＳ Ｐゴシック" pitchFamily="84" charset="-128"/>
                <a:cs typeface="ＭＳ Ｐゴシック" pitchFamily="84" charset="-128"/>
              </a:rPr>
              <a:t>be feasible for an impact assessment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ＭＳ Ｐゴシック" pitchFamily="84" charset="-128"/>
              </a:rPr>
              <a:t>An overall an IA had to ensure learning for the design of new project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4 steps: review, selection, estimation of the individual project impact on SO1-SO3 /goal and meta-analysis with projection of the impact to the overall pf.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3</a:t>
            </a:fld>
            <a:endParaRPr lang="en-US"/>
          </a:p>
        </p:txBody>
      </p:sp>
    </p:spTree>
    <p:extLst>
      <p:ext uri="{BB962C8B-B14F-4D97-AF65-F5344CB8AC3E}">
        <p14:creationId xmlns:p14="http://schemas.microsoft.com/office/powerpoint/2010/main" val="11113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84" charset="-128"/>
                <a:cs typeface="ＭＳ Ｐゴシック" pitchFamily="84" charset="-128"/>
              </a:rPr>
              <a:t>The project-level impact assessments use data and statistically methods in order to ensure attribution of project impacts—that is, the assessments seek to guarantee the impact can be attribute to IFAD interventions</a:t>
            </a:r>
            <a:endParaRPr lang="en-GB" dirty="0"/>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4</a:t>
            </a:fld>
            <a:endParaRPr lang="en-US"/>
          </a:p>
        </p:txBody>
      </p:sp>
    </p:spTree>
    <p:extLst>
      <p:ext uri="{BB962C8B-B14F-4D97-AF65-F5344CB8AC3E}">
        <p14:creationId xmlns:p14="http://schemas.microsoft.com/office/powerpoint/2010/main" val="19591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5</a:t>
            </a:fld>
            <a:endParaRPr lang="en-US"/>
          </a:p>
        </p:txBody>
      </p:sp>
    </p:spTree>
    <p:extLst>
      <p:ext uri="{BB962C8B-B14F-4D97-AF65-F5344CB8AC3E}">
        <p14:creationId xmlns:p14="http://schemas.microsoft.com/office/powerpoint/2010/main" val="204382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2F0BA-7BD0-41B0-8AAF-829CC185F4CE}" type="slidenum">
              <a:rPr lang="en-GB" smtClean="0"/>
              <a:t>6</a:t>
            </a:fld>
            <a:endParaRPr lang="en-GB"/>
          </a:p>
        </p:txBody>
      </p:sp>
    </p:spTree>
    <p:extLst>
      <p:ext uri="{BB962C8B-B14F-4D97-AF65-F5344CB8AC3E}">
        <p14:creationId xmlns:p14="http://schemas.microsoft.com/office/powerpoint/2010/main" val="294020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7</a:t>
            </a:fld>
            <a:endParaRPr lang="en-US"/>
          </a:p>
        </p:txBody>
      </p:sp>
    </p:spTree>
    <p:extLst>
      <p:ext uri="{BB962C8B-B14F-4D97-AF65-F5344CB8AC3E}">
        <p14:creationId xmlns:p14="http://schemas.microsoft.com/office/powerpoint/2010/main" val="164443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Arial" charset="0"/>
                <a:ea typeface="ＭＳ Ｐゴシック" pitchFamily="84" charset="-128"/>
                <a:cs typeface="ＭＳ Ｐゴシック" pitchFamily="84" charset="-128"/>
              </a:rPr>
              <a:t>Projection</a:t>
            </a:r>
            <a:r>
              <a:rPr lang="en-GB" sz="2400" kern="1200" baseline="0" dirty="0" smtClean="0">
                <a:solidFill>
                  <a:schemeClr val="tx1"/>
                </a:solidFill>
                <a:effectLst/>
                <a:latin typeface="Arial" charset="0"/>
                <a:ea typeface="ＭＳ Ｐゴシック" pitchFamily="84" charset="-128"/>
                <a:cs typeface="ＭＳ Ｐゴシック" pitchFamily="84" charset="-128"/>
              </a:rPr>
              <a:t> on the number of beneficiaries</a:t>
            </a:r>
            <a:r>
              <a:rPr lang="en-GB" sz="2400" kern="1200" dirty="0" smtClean="0">
                <a:solidFill>
                  <a:schemeClr val="tx1"/>
                </a:solidFill>
                <a:effectLst/>
                <a:latin typeface="Arial" charset="0"/>
                <a:ea typeface="ＭＳ Ｐゴシック" pitchFamily="84" charset="-128"/>
                <a:cs typeface="ＭＳ Ｐゴシック" pitchFamily="84" charset="-128"/>
              </a:rPr>
              <a:t>; receiving at least a 20 percent impact gain from project participation</a:t>
            </a:r>
          </a:p>
          <a:p>
            <a:endParaRPr lang="en-GB" sz="2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2400" dirty="0" smtClean="0"/>
              <a:t>Compared to the overarching</a:t>
            </a:r>
            <a:r>
              <a:rPr lang="en-GB" sz="2400" baseline="0" dirty="0" smtClean="0"/>
              <a:t> goal to promote </a:t>
            </a:r>
            <a:r>
              <a:rPr lang="en-GB" sz="2400" baseline="0" dirty="0" err="1" smtClean="0"/>
              <a:t>economi</a:t>
            </a:r>
            <a:r>
              <a:rPr lang="en-GB" sz="2400" baseline="0" dirty="0" smtClean="0"/>
              <a:t> mobility to 40 Ml beneficiaries, we reached overall </a:t>
            </a:r>
            <a:r>
              <a:rPr lang="en-GB" sz="2400" dirty="0" smtClean="0"/>
              <a:t>55% more</a:t>
            </a:r>
          </a:p>
          <a:p>
            <a:endParaRPr lang="en-GB" sz="2400" dirty="0" smtClean="0"/>
          </a:p>
          <a:p>
            <a:r>
              <a:rPr lang="en-GB" sz="2400" dirty="0" smtClean="0"/>
              <a:t>In terms of SOs</a:t>
            </a:r>
          </a:p>
          <a:p>
            <a:r>
              <a:rPr lang="en-GB" sz="2400" dirty="0" smtClean="0"/>
              <a:t>SO1: 9% more</a:t>
            </a:r>
          </a:p>
          <a:p>
            <a:r>
              <a:rPr lang="en-GB" sz="2400" dirty="0" smtClean="0"/>
              <a:t>SO2: 18% more</a:t>
            </a:r>
          </a:p>
          <a:p>
            <a:r>
              <a:rPr lang="en-GB" sz="2400" dirty="0" smtClean="0"/>
              <a:t>SO3: 18% more </a:t>
            </a:r>
          </a:p>
        </p:txBody>
      </p:sp>
      <p:sp>
        <p:nvSpPr>
          <p:cNvPr id="4" name="Slide Number Placeholder 3"/>
          <p:cNvSpPr>
            <a:spLocks noGrp="1"/>
          </p:cNvSpPr>
          <p:nvPr>
            <p:ph type="sldNum" sz="quarter" idx="10"/>
          </p:nvPr>
        </p:nvSpPr>
        <p:spPr/>
        <p:txBody>
          <a:bodyPr/>
          <a:lstStyle/>
          <a:p>
            <a:pPr>
              <a:defRPr/>
            </a:pPr>
            <a:fld id="{1DC2C1EE-7DD0-FD43-A527-0B2090FC9DEE}" type="slidenum">
              <a:rPr lang="en-US" smtClean="0"/>
              <a:pPr>
                <a:defRPr/>
              </a:pPr>
              <a:t>8</a:t>
            </a:fld>
            <a:endParaRPr lang="en-US"/>
          </a:p>
        </p:txBody>
      </p:sp>
    </p:spTree>
    <p:extLst>
      <p:ext uri="{BB962C8B-B14F-4D97-AF65-F5344CB8AC3E}">
        <p14:creationId xmlns:p14="http://schemas.microsoft.com/office/powerpoint/2010/main" val="271901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9E2378-BABA-4AD4-B62E-DDF62084052B}" type="slidenum">
              <a:rPr lang="en-GB" smtClean="0"/>
              <a:t>9</a:t>
            </a:fld>
            <a:endParaRPr lang="en-GB"/>
          </a:p>
        </p:txBody>
      </p:sp>
    </p:spTree>
    <p:extLst>
      <p:ext uri="{BB962C8B-B14F-4D97-AF65-F5344CB8AC3E}">
        <p14:creationId xmlns:p14="http://schemas.microsoft.com/office/powerpoint/2010/main" val="273741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Line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725" y="1412776"/>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7563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line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725" y="1412776"/>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4904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30951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6725" y="1438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9125" y="1438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00256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97598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2612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74147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52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6" name="Text Placeholder 3"/>
          <p:cNvSpPr>
            <a:spLocks noGrp="1"/>
          </p:cNvSpPr>
          <p:nvPr>
            <p:ph type="body" sz="half" idx="2"/>
          </p:nvPr>
        </p:nvSpPr>
        <p:spPr>
          <a:xfrm>
            <a:off x="522288" y="4808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0223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B826D5-FE74-4B2C-864F-603247043C0F}" type="datetimeFigureOut">
              <a:rPr lang="en-GB" smtClean="0"/>
              <a:t>02/09/2019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560992-998B-452A-9B9D-401B39FC3FB9}" type="slidenum">
              <a:rPr lang="en-GB" smtClean="0"/>
              <a:t>‹#›</a:t>
            </a:fld>
            <a:endParaRPr lang="en-GB"/>
          </a:p>
        </p:txBody>
      </p:sp>
    </p:spTree>
    <p:extLst>
      <p:ext uri="{BB962C8B-B14F-4D97-AF65-F5344CB8AC3E}">
        <p14:creationId xmlns:p14="http://schemas.microsoft.com/office/powerpoint/2010/main" val="40380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509" y="0"/>
            <a:ext cx="9142982"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7"/>
          <p:cNvSpPr>
            <a:spLocks noGrp="1" noChangeArrowheads="1"/>
          </p:cNvSpPr>
          <p:nvPr>
            <p:ph type="body" idx="1"/>
          </p:nvPr>
        </p:nvSpPr>
        <p:spPr bwMode="auto">
          <a:xfrm>
            <a:off x="466725" y="1438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title"/>
          </p:nvPr>
        </p:nvSpPr>
        <p:spPr bwMode="auto">
          <a:xfrm>
            <a:off x="466725" y="0"/>
            <a:ext cx="7772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rtl="0" eaLnBrk="1" fontAlgn="base" hangingPunct="1">
        <a:spcBef>
          <a:spcPct val="0"/>
        </a:spcBef>
        <a:spcAft>
          <a:spcPct val="0"/>
        </a:spcAft>
        <a:defRPr sz="3200" b="1">
          <a:solidFill>
            <a:schemeClr val="bg1"/>
          </a:solidFill>
          <a:latin typeface="+mj-lt"/>
          <a:ea typeface="Geneva" charset="0"/>
          <a:cs typeface="Geneva" charset="0"/>
        </a:defRPr>
      </a:lvl1pPr>
      <a:lvl2pPr algn="l" rtl="0" eaLnBrk="1" fontAlgn="base" hangingPunct="1">
        <a:spcBef>
          <a:spcPct val="0"/>
        </a:spcBef>
        <a:spcAft>
          <a:spcPct val="0"/>
        </a:spcAft>
        <a:defRPr sz="3200" b="1">
          <a:solidFill>
            <a:schemeClr val="bg1"/>
          </a:solidFill>
          <a:latin typeface="Arial" charset="0"/>
          <a:ea typeface="Geneva" charset="0"/>
          <a:cs typeface="Geneva" charset="0"/>
        </a:defRPr>
      </a:lvl2pPr>
      <a:lvl3pPr algn="l" rtl="0" eaLnBrk="1" fontAlgn="base" hangingPunct="1">
        <a:spcBef>
          <a:spcPct val="0"/>
        </a:spcBef>
        <a:spcAft>
          <a:spcPct val="0"/>
        </a:spcAft>
        <a:defRPr sz="3200" b="1">
          <a:solidFill>
            <a:schemeClr val="bg1"/>
          </a:solidFill>
          <a:latin typeface="Arial" charset="0"/>
          <a:ea typeface="Geneva" charset="0"/>
          <a:cs typeface="Geneva" charset="0"/>
        </a:defRPr>
      </a:lvl3pPr>
      <a:lvl4pPr algn="l" rtl="0" eaLnBrk="1" fontAlgn="base" hangingPunct="1">
        <a:spcBef>
          <a:spcPct val="0"/>
        </a:spcBef>
        <a:spcAft>
          <a:spcPct val="0"/>
        </a:spcAft>
        <a:defRPr sz="3200" b="1">
          <a:solidFill>
            <a:schemeClr val="bg1"/>
          </a:solidFill>
          <a:latin typeface="Arial" charset="0"/>
          <a:ea typeface="Geneva" charset="0"/>
          <a:cs typeface="Geneva" charset="0"/>
        </a:defRPr>
      </a:lvl4pPr>
      <a:lvl5pPr algn="l" rtl="0" eaLnBrk="1" fontAlgn="base" hangingPunct="1">
        <a:spcBef>
          <a:spcPct val="0"/>
        </a:spcBef>
        <a:spcAft>
          <a:spcPct val="0"/>
        </a:spcAft>
        <a:defRPr sz="32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9pPr>
    </p:titleStyle>
    <p:bodyStyle>
      <a:lvl1pPr marL="195263" indent="-195263" algn="l" rtl="0" eaLnBrk="1" fontAlgn="base" hangingPunct="1">
        <a:spcBef>
          <a:spcPct val="20000"/>
        </a:spcBef>
        <a:spcAft>
          <a:spcPct val="0"/>
        </a:spcAft>
        <a:buChar char="•"/>
        <a:defRPr sz="2400">
          <a:solidFill>
            <a:schemeClr val="tx1"/>
          </a:solidFill>
          <a:latin typeface="+mn-lt"/>
          <a:ea typeface="Geneva" charset="0"/>
          <a:cs typeface="Geneva" charset="0"/>
        </a:defRPr>
      </a:lvl1pPr>
      <a:lvl2pPr marL="576263" indent="-190500" algn="l" rtl="0" eaLnBrk="1" fontAlgn="base" hangingPunct="1">
        <a:spcBef>
          <a:spcPct val="20000"/>
        </a:spcBef>
        <a:spcAft>
          <a:spcPct val="0"/>
        </a:spcAft>
        <a:buChar char="-"/>
        <a:defRPr sz="2400">
          <a:solidFill>
            <a:schemeClr val="tx1"/>
          </a:solidFill>
          <a:latin typeface="+mn-lt"/>
          <a:ea typeface="Geneva" charset="0"/>
          <a:cs typeface="+mn-cs"/>
        </a:defRPr>
      </a:lvl2pPr>
      <a:lvl3pPr marL="960438" indent="-193675" algn="l" rtl="0" eaLnBrk="1" fontAlgn="base" hangingPunct="1">
        <a:spcBef>
          <a:spcPct val="20000"/>
        </a:spcBef>
        <a:spcAft>
          <a:spcPct val="0"/>
        </a:spcAft>
        <a:buChar char="•"/>
        <a:defRPr>
          <a:solidFill>
            <a:schemeClr val="tx1"/>
          </a:solidFill>
          <a:latin typeface="+mn-lt"/>
          <a:ea typeface="Geneva" charset="0"/>
          <a:cs typeface="+mn-cs"/>
        </a:defRPr>
      </a:lvl3pPr>
      <a:lvl4pPr marL="1379538" indent="-228600" algn="l" rtl="0" eaLnBrk="1" fontAlgn="base" hangingPunct="1">
        <a:spcBef>
          <a:spcPct val="20000"/>
        </a:spcBef>
        <a:spcAft>
          <a:spcPct val="0"/>
        </a:spcAft>
        <a:buChar char="–"/>
        <a:defRPr>
          <a:solidFill>
            <a:schemeClr val="tx1"/>
          </a:solidFill>
          <a:latin typeface="+mn-lt"/>
          <a:ea typeface="Geneva" charset="0"/>
          <a:cs typeface="+mn-cs"/>
        </a:defRPr>
      </a:lvl4pPr>
      <a:lvl5pPr marL="1798638" indent="-228600" algn="l" rtl="0" eaLnBrk="1" fontAlgn="base" hangingPunct="1">
        <a:spcBef>
          <a:spcPct val="20000"/>
        </a:spcBef>
        <a:spcAft>
          <a:spcPct val="0"/>
        </a:spcAft>
        <a:buChar char="»"/>
        <a:defRPr>
          <a:solidFill>
            <a:schemeClr val="tx1"/>
          </a:solidFill>
          <a:latin typeface="+mn-lt"/>
          <a:ea typeface="Geneva" charset="0"/>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fad.org/en/impact-assessmen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6789" y="-7696"/>
            <a:ext cx="9252331" cy="689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30"/>
          <p:cNvSpPr txBox="1">
            <a:spLocks noChangeArrowheads="1"/>
          </p:cNvSpPr>
          <p:nvPr/>
        </p:nvSpPr>
        <p:spPr bwMode="auto">
          <a:xfrm>
            <a:off x="1259632" y="3810000"/>
            <a:ext cx="675798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GB" sz="3200" dirty="0">
                <a:solidFill>
                  <a:srgbClr val="0E326F"/>
                </a:solidFill>
                <a:latin typeface="Times New Roman" charset="0"/>
              </a:rPr>
              <a:t>IFAD10 Impact Assessment Report: </a:t>
            </a:r>
          </a:p>
          <a:p>
            <a:r>
              <a:rPr lang="en-GB" sz="3200" dirty="0" smtClean="0">
                <a:solidFill>
                  <a:srgbClr val="0E326F"/>
                </a:solidFill>
                <a:latin typeface="Times New Roman" charset="0"/>
              </a:rPr>
              <a:t>Corporate Estimates &amp; Projections</a:t>
            </a:r>
            <a:endParaRPr lang="en-US" sz="3200" dirty="0">
              <a:solidFill>
                <a:srgbClr val="0E326F"/>
              </a:solidFill>
              <a:latin typeface="Times New Roman" charset="0"/>
            </a:endParaRPr>
          </a:p>
        </p:txBody>
      </p:sp>
      <p:sp>
        <p:nvSpPr>
          <p:cNvPr id="3075" name="Rectangle 31"/>
          <p:cNvSpPr>
            <a:spLocks noChangeArrowheads="1"/>
          </p:cNvSpPr>
          <p:nvPr/>
        </p:nvSpPr>
        <p:spPr bwMode="auto">
          <a:xfrm>
            <a:off x="1246808" y="4869160"/>
            <a:ext cx="6737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Aft>
                <a:spcPct val="20000"/>
              </a:spcAft>
            </a:pPr>
            <a:r>
              <a:rPr lang="en-GB" sz="1400" b="1" dirty="0" smtClean="0"/>
              <a:t>Sara Savastano </a:t>
            </a:r>
            <a:r>
              <a:rPr lang="en-US" sz="1400" b="1" dirty="0" smtClean="0">
                <a:solidFill>
                  <a:schemeClr val="tx2"/>
                </a:solidFill>
              </a:rPr>
              <a:t> </a:t>
            </a:r>
            <a:endParaRPr lang="en-US" sz="1400" dirty="0">
              <a:solidFill>
                <a:schemeClr val="tx2"/>
              </a:solidFill>
            </a:endParaRPr>
          </a:p>
          <a:p>
            <a:r>
              <a:rPr lang="en-US" sz="1400" dirty="0" smtClean="0">
                <a:solidFill>
                  <a:schemeClr val="tx2"/>
                </a:solidFill>
              </a:rPr>
              <a:t>Director, Research and Impact Assessment Division </a:t>
            </a:r>
            <a:endParaRPr lang="en-US" sz="1400" dirty="0">
              <a:solidFill>
                <a:schemeClr val="tx2"/>
              </a:solidFill>
            </a:endParaRPr>
          </a:p>
          <a:p>
            <a:pPr>
              <a:spcAft>
                <a:spcPct val="20000"/>
              </a:spcAft>
            </a:pPr>
            <a:r>
              <a:rPr lang="en-US" sz="1400" dirty="0" smtClean="0">
                <a:solidFill>
                  <a:schemeClr val="tx2"/>
                </a:solidFill>
              </a:rPr>
              <a:t>Strategy and Knowledge Department</a:t>
            </a:r>
            <a:endParaRPr lang="en-US" sz="1400" dirty="0">
              <a:solidFill>
                <a:schemeClr val="tx2"/>
              </a:solidFill>
            </a:endParaRPr>
          </a:p>
          <a:p>
            <a:r>
              <a:rPr lang="en-GB" sz="1000" dirty="0" smtClean="0"/>
              <a:t>2 September 2019, </a:t>
            </a:r>
            <a:r>
              <a:rPr lang="en-GB" sz="1000" smtClean="0"/>
              <a:t>Evaluation Committee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07504" y="1196752"/>
            <a:ext cx="9001000" cy="4680520"/>
          </a:xfrm>
        </p:spPr>
        <p:txBody>
          <a:bodyPr/>
          <a:lstStyle/>
          <a:p>
            <a:pPr defTabSz="881063">
              <a:lnSpc>
                <a:spcPct val="95000"/>
              </a:lnSpc>
              <a:spcBef>
                <a:spcPct val="30000"/>
              </a:spcBef>
              <a:buSzPct val="90000"/>
            </a:pPr>
            <a:endParaRPr lang="en-GB" sz="2800" dirty="0" smtClean="0">
              <a:hlinkClick r:id="rId3"/>
            </a:endParaRPr>
          </a:p>
          <a:p>
            <a:pPr defTabSz="881063">
              <a:lnSpc>
                <a:spcPct val="95000"/>
              </a:lnSpc>
              <a:spcBef>
                <a:spcPct val="30000"/>
              </a:spcBef>
              <a:buSzPct val="90000"/>
            </a:pPr>
            <a:endParaRPr lang="en-GB" sz="2800" dirty="0">
              <a:hlinkClick r:id="rId3"/>
            </a:endParaRPr>
          </a:p>
          <a:p>
            <a:pPr defTabSz="881063">
              <a:lnSpc>
                <a:spcPct val="95000"/>
              </a:lnSpc>
              <a:spcBef>
                <a:spcPct val="30000"/>
              </a:spcBef>
              <a:buSzPct val="90000"/>
            </a:pPr>
            <a:endParaRPr lang="en-GB" sz="2800" dirty="0" smtClean="0">
              <a:hlinkClick r:id="rId3"/>
            </a:endParaRPr>
          </a:p>
          <a:p>
            <a:pPr defTabSz="881063">
              <a:lnSpc>
                <a:spcPct val="95000"/>
              </a:lnSpc>
              <a:spcBef>
                <a:spcPct val="30000"/>
              </a:spcBef>
              <a:buSzPct val="90000"/>
            </a:pPr>
            <a:endParaRPr lang="en-GB" sz="2800" dirty="0">
              <a:hlinkClick r:id="rId3"/>
            </a:endParaRPr>
          </a:p>
          <a:p>
            <a:pPr algn="ctr" defTabSz="881063">
              <a:lnSpc>
                <a:spcPct val="95000"/>
              </a:lnSpc>
              <a:spcBef>
                <a:spcPct val="30000"/>
              </a:spcBef>
              <a:buSzPct val="90000"/>
            </a:pPr>
            <a:r>
              <a:rPr lang="en-GB" sz="2800" dirty="0" smtClean="0">
                <a:hlinkClick r:id="rId3"/>
              </a:rPr>
              <a:t>https</a:t>
            </a:r>
            <a:r>
              <a:rPr lang="en-GB" sz="2800" dirty="0">
                <a:hlinkClick r:id="rId3"/>
              </a:rPr>
              <a:t>://www.ifad.org/en/impact-assessment</a:t>
            </a:r>
            <a:endParaRPr lang="it-IT" sz="2800" dirty="0">
              <a:latin typeface="Arial" charset="0"/>
            </a:endParaRPr>
          </a:p>
        </p:txBody>
      </p:sp>
      <p:sp>
        <p:nvSpPr>
          <p:cNvPr id="2" name="Title 1"/>
          <p:cNvSpPr>
            <a:spLocks noGrp="1"/>
          </p:cNvSpPr>
          <p:nvPr>
            <p:ph type="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323920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IFAD10 Targets by Strategic Objective and Goal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6" y="3485622"/>
            <a:ext cx="6915222" cy="486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951" y="2601753"/>
            <a:ext cx="2245553" cy="22536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293" y="2615470"/>
            <a:ext cx="2245553" cy="22536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2615067"/>
            <a:ext cx="2248265" cy="225369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707" y="2615067"/>
            <a:ext cx="2248265" cy="2253690"/>
          </a:xfrm>
          <a:prstGeom prst="rect">
            <a:avLst/>
          </a:prstGeom>
        </p:spPr>
      </p:pic>
      <p:sp>
        <p:nvSpPr>
          <p:cNvPr id="9" name="TextBox 8"/>
          <p:cNvSpPr txBox="1"/>
          <p:nvPr/>
        </p:nvSpPr>
        <p:spPr>
          <a:xfrm>
            <a:off x="693093" y="1907743"/>
            <a:ext cx="1280127" cy="584775"/>
          </a:xfrm>
          <a:prstGeom prst="rect">
            <a:avLst/>
          </a:prstGeom>
          <a:noFill/>
        </p:spPr>
        <p:txBody>
          <a:bodyPr wrap="square" rtlCol="0">
            <a:spAutoFit/>
          </a:bodyPr>
          <a:lstStyle/>
          <a:p>
            <a:pPr algn="ctr"/>
            <a:r>
              <a:rPr lang="en-GB" sz="1600" b="1" dirty="0" smtClean="0">
                <a:solidFill>
                  <a:srgbClr val="003162"/>
                </a:solidFill>
              </a:rPr>
              <a:t>Strategic Objective 1</a:t>
            </a:r>
            <a:endParaRPr lang="en-GB" sz="1600" b="1" dirty="0">
              <a:solidFill>
                <a:srgbClr val="003162"/>
              </a:solidFill>
            </a:endParaRPr>
          </a:p>
        </p:txBody>
      </p:sp>
      <p:sp>
        <p:nvSpPr>
          <p:cNvPr id="10" name="TextBox 9"/>
          <p:cNvSpPr txBox="1"/>
          <p:nvPr/>
        </p:nvSpPr>
        <p:spPr>
          <a:xfrm>
            <a:off x="2678775" y="1884065"/>
            <a:ext cx="1280127" cy="584775"/>
          </a:xfrm>
          <a:prstGeom prst="rect">
            <a:avLst/>
          </a:prstGeom>
          <a:noFill/>
        </p:spPr>
        <p:txBody>
          <a:bodyPr wrap="square" rtlCol="0">
            <a:spAutoFit/>
          </a:bodyPr>
          <a:lstStyle/>
          <a:p>
            <a:pPr algn="ctr"/>
            <a:r>
              <a:rPr lang="en-GB" sz="1600" b="1" dirty="0" smtClean="0">
                <a:solidFill>
                  <a:srgbClr val="003162"/>
                </a:solidFill>
              </a:rPr>
              <a:t>Strategic Objective 2</a:t>
            </a:r>
            <a:endParaRPr lang="en-GB" sz="1600" b="1" dirty="0">
              <a:solidFill>
                <a:srgbClr val="003162"/>
              </a:solidFill>
            </a:endParaRPr>
          </a:p>
        </p:txBody>
      </p:sp>
      <p:sp>
        <p:nvSpPr>
          <p:cNvPr id="11" name="TextBox 10"/>
          <p:cNvSpPr txBox="1"/>
          <p:nvPr/>
        </p:nvSpPr>
        <p:spPr>
          <a:xfrm>
            <a:off x="4716016" y="1884065"/>
            <a:ext cx="1280127" cy="584775"/>
          </a:xfrm>
          <a:prstGeom prst="rect">
            <a:avLst/>
          </a:prstGeom>
          <a:noFill/>
        </p:spPr>
        <p:txBody>
          <a:bodyPr wrap="square" rtlCol="0">
            <a:spAutoFit/>
          </a:bodyPr>
          <a:lstStyle/>
          <a:p>
            <a:pPr algn="ctr"/>
            <a:r>
              <a:rPr lang="en-GB" sz="1600" b="1" dirty="0" smtClean="0">
                <a:solidFill>
                  <a:srgbClr val="003162"/>
                </a:solidFill>
              </a:rPr>
              <a:t>Strategic Objective 3</a:t>
            </a:r>
            <a:endParaRPr lang="en-GB" sz="1600" b="1" dirty="0">
              <a:solidFill>
                <a:srgbClr val="003162"/>
              </a:solidFill>
            </a:endParaRPr>
          </a:p>
        </p:txBody>
      </p:sp>
      <p:sp>
        <p:nvSpPr>
          <p:cNvPr id="12" name="TextBox 11"/>
          <p:cNvSpPr txBox="1"/>
          <p:nvPr/>
        </p:nvSpPr>
        <p:spPr>
          <a:xfrm>
            <a:off x="7345663" y="1884065"/>
            <a:ext cx="1280127" cy="584775"/>
          </a:xfrm>
          <a:prstGeom prst="rect">
            <a:avLst/>
          </a:prstGeom>
          <a:noFill/>
        </p:spPr>
        <p:txBody>
          <a:bodyPr wrap="square" rtlCol="0">
            <a:spAutoFit/>
          </a:bodyPr>
          <a:lstStyle/>
          <a:p>
            <a:pPr algn="ctr"/>
            <a:r>
              <a:rPr lang="en-GB" sz="1600" b="1" dirty="0" smtClean="0">
                <a:solidFill>
                  <a:srgbClr val="003162"/>
                </a:solidFill>
              </a:rPr>
              <a:t>Strategic Goal</a:t>
            </a:r>
            <a:endParaRPr lang="en-GB" sz="1600" b="1" dirty="0">
              <a:solidFill>
                <a:srgbClr val="003162"/>
              </a:solidFill>
            </a:endParaRPr>
          </a:p>
        </p:txBody>
      </p:sp>
    </p:spTree>
    <p:extLst>
      <p:ext uri="{BB962C8B-B14F-4D97-AF65-F5344CB8AC3E}">
        <p14:creationId xmlns:p14="http://schemas.microsoft.com/office/powerpoint/2010/main" val="290507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IFAD10 </a:t>
            </a:r>
            <a:r>
              <a:rPr lang="en-CA" dirty="0"/>
              <a:t>Approach for measuring impact</a:t>
            </a:r>
            <a:r>
              <a:rPr lang="en-GB" dirty="0"/>
              <a:t/>
            </a:r>
            <a:br>
              <a:rPr lang="en-GB" dirty="0"/>
            </a:br>
            <a:endParaRPr lang="en-GB"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9000000" cy="4932000"/>
          </a:xfrm>
          <a:prstGeom prst="rect">
            <a:avLst/>
          </a:prstGeom>
          <a:noFill/>
          <a:ln>
            <a:noFill/>
          </a:ln>
          <a:extLst/>
        </p:spPr>
      </p:pic>
    </p:spTree>
    <p:extLst>
      <p:ext uri="{BB962C8B-B14F-4D97-AF65-F5344CB8AC3E}">
        <p14:creationId xmlns:p14="http://schemas.microsoft.com/office/powerpoint/2010/main" val="68480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of projects with Attribution </a:t>
            </a:r>
            <a:endParaRPr lang="en-GB"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8424936" cy="4464496"/>
          </a:xfrm>
          <a:prstGeom prst="rect">
            <a:avLst/>
          </a:prstGeom>
          <a:noFill/>
        </p:spPr>
      </p:pic>
    </p:spTree>
    <p:extLst>
      <p:ext uri="{BB962C8B-B14F-4D97-AF65-F5344CB8AC3E}">
        <p14:creationId xmlns:p14="http://schemas.microsoft.com/office/powerpoint/2010/main" val="3653116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9024045"/>
              </p:ext>
            </p:extLst>
          </p:nvPr>
        </p:nvGraphicFramePr>
        <p:xfrm>
          <a:off x="539552" y="1556792"/>
          <a:ext cx="8208911" cy="3960260"/>
        </p:xfrm>
        <a:graphic>
          <a:graphicData uri="http://schemas.openxmlformats.org/drawingml/2006/table">
            <a:tbl>
              <a:tblPr firstRow="1" bandRow="1">
                <a:tableStyleId>{5C22544A-7EE6-4342-B048-85BDC9FD1C3A}</a:tableStyleId>
              </a:tblPr>
              <a:tblGrid>
                <a:gridCol w="2664296">
                  <a:extLst>
                    <a:ext uri="{9D8B030D-6E8A-4147-A177-3AD203B41FA5}">
                      <a16:colId xmlns="" xmlns:a16="http://schemas.microsoft.com/office/drawing/2014/main" val="20000"/>
                    </a:ext>
                  </a:extLst>
                </a:gridCol>
                <a:gridCol w="1848205">
                  <a:extLst>
                    <a:ext uri="{9D8B030D-6E8A-4147-A177-3AD203B41FA5}">
                      <a16:colId xmlns="" xmlns:a16="http://schemas.microsoft.com/office/drawing/2014/main" val="20001"/>
                    </a:ext>
                  </a:extLst>
                </a:gridCol>
                <a:gridCol w="1848205">
                  <a:extLst>
                    <a:ext uri="{9D8B030D-6E8A-4147-A177-3AD203B41FA5}">
                      <a16:colId xmlns="" xmlns:a16="http://schemas.microsoft.com/office/drawing/2014/main" val="20002"/>
                    </a:ext>
                  </a:extLst>
                </a:gridCol>
                <a:gridCol w="1848205">
                  <a:extLst>
                    <a:ext uri="{9D8B030D-6E8A-4147-A177-3AD203B41FA5}">
                      <a16:colId xmlns="" xmlns:a16="http://schemas.microsoft.com/office/drawing/2014/main" val="20003"/>
                    </a:ext>
                  </a:extLst>
                </a:gridCol>
              </a:tblGrid>
              <a:tr h="1143020">
                <a:tc>
                  <a:txBody>
                    <a:bodyPr/>
                    <a:lstStyle/>
                    <a:p>
                      <a:pPr algn="ctr"/>
                      <a:r>
                        <a:rPr lang="en-GB" dirty="0" smtClean="0">
                          <a:solidFill>
                            <a:schemeClr val="tx1"/>
                          </a:solidFill>
                        </a:rPr>
                        <a:t>Category</a:t>
                      </a:r>
                      <a:endParaRPr lang="en-GB" dirty="0">
                        <a:solidFill>
                          <a:schemeClr val="tx1"/>
                        </a:solidFill>
                      </a:endParaRPr>
                    </a:p>
                  </a:txBody>
                  <a:tcPr/>
                </a:tc>
                <a:tc>
                  <a:txBody>
                    <a:bodyPr/>
                    <a:lstStyle/>
                    <a:p>
                      <a:pPr algn="ctr"/>
                      <a:r>
                        <a:rPr lang="en-GB" dirty="0" smtClean="0">
                          <a:solidFill>
                            <a:schemeClr val="tx1"/>
                          </a:solidFill>
                        </a:rPr>
                        <a:t>IFAD10 IA projects evaluated</a:t>
                      </a:r>
                      <a:endParaRPr lang="en-GB" dirty="0">
                        <a:solidFill>
                          <a:schemeClr val="tx1"/>
                        </a:solidFill>
                      </a:endParaRPr>
                    </a:p>
                  </a:txBody>
                  <a:tcPr/>
                </a:tc>
                <a:tc>
                  <a:txBody>
                    <a:bodyPr/>
                    <a:lstStyle/>
                    <a:p>
                      <a:pPr algn="ctr"/>
                      <a:r>
                        <a:rPr lang="en-GB" dirty="0" smtClean="0">
                          <a:solidFill>
                            <a:schemeClr val="tx1"/>
                          </a:solidFill>
                        </a:rPr>
                        <a:t>IFAD10 portfolio of completed projects</a:t>
                      </a:r>
                      <a:endParaRPr lang="en-GB" dirty="0">
                        <a:solidFill>
                          <a:schemeClr val="tx1"/>
                        </a:solidFill>
                      </a:endParaRPr>
                    </a:p>
                  </a:txBody>
                  <a:tcPr/>
                </a:tc>
                <a:tc>
                  <a:txBody>
                    <a:bodyPr/>
                    <a:lstStyle/>
                    <a:p>
                      <a:pPr algn="ctr"/>
                      <a:r>
                        <a:rPr lang="en-GB" dirty="0" smtClean="0">
                          <a:solidFill>
                            <a:schemeClr val="tx1"/>
                          </a:solidFill>
                        </a:rPr>
                        <a:t>Share (%)</a:t>
                      </a:r>
                      <a:endParaRPr lang="en-GB" dirty="0">
                        <a:solidFill>
                          <a:schemeClr val="tx1"/>
                        </a:solidFill>
                      </a:endParaRPr>
                    </a:p>
                  </a:txBody>
                  <a:tcPr/>
                </a:tc>
                <a:extLst>
                  <a:ext uri="{0D108BD9-81ED-4DB2-BD59-A6C34878D82A}">
                    <a16:rowId xmlns="" xmlns:a16="http://schemas.microsoft.com/office/drawing/2014/main" val="10000"/>
                  </a:ext>
                </a:extLst>
              </a:tr>
              <a:tr h="692885">
                <a:tc>
                  <a:txBody>
                    <a:bodyPr/>
                    <a:lstStyle/>
                    <a:p>
                      <a:r>
                        <a:rPr lang="en-GB" dirty="0" smtClean="0">
                          <a:solidFill>
                            <a:schemeClr val="tx1"/>
                          </a:solidFill>
                        </a:rPr>
                        <a:t>Studies</a:t>
                      </a:r>
                      <a:endParaRPr lang="en-GB" dirty="0">
                        <a:solidFill>
                          <a:schemeClr val="tx1"/>
                        </a:solidFill>
                      </a:endParaRPr>
                    </a:p>
                  </a:txBody>
                  <a:tcPr anchor="ctr"/>
                </a:tc>
                <a:tc>
                  <a:txBody>
                    <a:bodyPr/>
                    <a:lstStyle/>
                    <a:p>
                      <a:pPr algn="ctr"/>
                      <a:r>
                        <a:rPr lang="en-GB" sz="2000" dirty="0" smtClean="0">
                          <a:solidFill>
                            <a:schemeClr val="tx1"/>
                          </a:solidFill>
                        </a:rPr>
                        <a:t>17</a:t>
                      </a:r>
                      <a:endParaRPr lang="en-GB" sz="2000" dirty="0">
                        <a:solidFill>
                          <a:schemeClr val="tx1"/>
                        </a:solidFill>
                      </a:endParaRPr>
                    </a:p>
                  </a:txBody>
                  <a:tcPr anchor="ctr"/>
                </a:tc>
                <a:tc>
                  <a:txBody>
                    <a:bodyPr/>
                    <a:lstStyle/>
                    <a:p>
                      <a:pPr algn="ctr"/>
                      <a:r>
                        <a:rPr lang="en-GB" sz="2000" dirty="0" smtClean="0">
                          <a:solidFill>
                            <a:schemeClr val="tx1"/>
                          </a:solidFill>
                        </a:rPr>
                        <a:t>107</a:t>
                      </a:r>
                      <a:endParaRPr lang="en-GB" sz="2000" dirty="0">
                        <a:solidFill>
                          <a:schemeClr val="tx1"/>
                        </a:solidFill>
                      </a:endParaRPr>
                    </a:p>
                  </a:txBody>
                  <a:tcPr anchor="ctr"/>
                </a:tc>
                <a:tc>
                  <a:txBody>
                    <a:bodyPr/>
                    <a:lstStyle/>
                    <a:p>
                      <a:pPr algn="ctr"/>
                      <a:r>
                        <a:rPr lang="en-GB" sz="2000" dirty="0" smtClean="0">
                          <a:solidFill>
                            <a:schemeClr val="tx1"/>
                          </a:solidFill>
                        </a:rPr>
                        <a:t>16%</a:t>
                      </a:r>
                      <a:endParaRPr lang="en-GB" sz="2000" dirty="0">
                        <a:solidFill>
                          <a:schemeClr val="tx1"/>
                        </a:solidFill>
                      </a:endParaRPr>
                    </a:p>
                  </a:txBody>
                  <a:tcPr anchor="ctr"/>
                </a:tc>
                <a:extLst>
                  <a:ext uri="{0D108BD9-81ED-4DB2-BD59-A6C34878D82A}">
                    <a16:rowId xmlns="" xmlns:a16="http://schemas.microsoft.com/office/drawing/2014/main" val="10001"/>
                  </a:ext>
                </a:extLst>
              </a:tr>
              <a:tr h="692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Projects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19</a:t>
                      </a:r>
                      <a:endParaRPr lang="en-GB" sz="2000" dirty="0">
                        <a:solidFill>
                          <a:schemeClr val="tx1"/>
                        </a:solidFill>
                      </a:endParaRPr>
                    </a:p>
                  </a:txBody>
                  <a:tcPr anchor="ctr"/>
                </a:tc>
                <a:tc>
                  <a:txBody>
                    <a:bodyPr/>
                    <a:lstStyle/>
                    <a:p>
                      <a:pPr algn="ctr"/>
                      <a:r>
                        <a:rPr lang="en-GB" sz="2000" dirty="0" smtClean="0">
                          <a:solidFill>
                            <a:schemeClr val="tx1"/>
                          </a:solidFill>
                        </a:rPr>
                        <a:t>107</a:t>
                      </a:r>
                      <a:endParaRPr lang="en-GB" sz="2000" dirty="0">
                        <a:solidFill>
                          <a:schemeClr val="tx1"/>
                        </a:solidFill>
                      </a:endParaRPr>
                    </a:p>
                  </a:txBody>
                  <a:tcPr anchor="ctr"/>
                </a:tc>
                <a:tc>
                  <a:txBody>
                    <a:bodyPr/>
                    <a:lstStyle/>
                    <a:p>
                      <a:pPr algn="ctr"/>
                      <a:r>
                        <a:rPr lang="en-GB" sz="2000" dirty="0" smtClean="0">
                          <a:solidFill>
                            <a:schemeClr val="tx1"/>
                          </a:solidFill>
                        </a:rPr>
                        <a:t>18%</a:t>
                      </a:r>
                      <a:endParaRPr lang="en-GB" sz="2000" dirty="0">
                        <a:solidFill>
                          <a:schemeClr val="tx1"/>
                        </a:solidFill>
                      </a:endParaRPr>
                    </a:p>
                  </a:txBody>
                  <a:tcPr anchor="ctr"/>
                </a:tc>
                <a:extLst>
                  <a:ext uri="{0D108BD9-81ED-4DB2-BD59-A6C34878D82A}">
                    <a16:rowId xmlns="" xmlns:a16="http://schemas.microsoft.com/office/drawing/2014/main" val="10002"/>
                  </a:ext>
                </a:extLst>
              </a:tr>
              <a:tr h="692885">
                <a:tc>
                  <a:txBody>
                    <a:bodyPr/>
                    <a:lstStyle/>
                    <a:p>
                      <a:r>
                        <a:rPr lang="en-GB" baseline="0" dirty="0" smtClean="0">
                          <a:solidFill>
                            <a:schemeClr val="tx1"/>
                          </a:solidFill>
                        </a:rPr>
                        <a:t>Actual</a:t>
                      </a:r>
                    </a:p>
                    <a:p>
                      <a:r>
                        <a:rPr lang="en-GB" baseline="0" dirty="0" smtClean="0">
                          <a:solidFill>
                            <a:schemeClr val="tx1"/>
                          </a:solidFill>
                        </a:rPr>
                        <a:t>beneficiaries (Millions)</a:t>
                      </a:r>
                      <a:endParaRPr lang="en-GB" dirty="0">
                        <a:solidFill>
                          <a:schemeClr val="tx1"/>
                        </a:solidFill>
                      </a:endParaRPr>
                    </a:p>
                  </a:txBody>
                  <a:tcPr anchor="ctr"/>
                </a:tc>
                <a:tc>
                  <a:txBody>
                    <a:bodyPr/>
                    <a:lstStyle/>
                    <a:p>
                      <a:pPr algn="ctr"/>
                      <a:r>
                        <a:rPr lang="en-GB" dirty="0" smtClean="0"/>
                        <a:t>8.6</a:t>
                      </a:r>
                      <a:endParaRPr lang="en-GB" dirty="0"/>
                    </a:p>
                  </a:txBody>
                  <a:tcPr anchor="ctr"/>
                </a:tc>
                <a:tc>
                  <a:txBody>
                    <a:bodyPr/>
                    <a:lstStyle/>
                    <a:p>
                      <a:pPr algn="ctr"/>
                      <a:r>
                        <a:rPr lang="en-GB" dirty="0" smtClean="0"/>
                        <a:t>65.3</a:t>
                      </a:r>
                      <a:endParaRPr lang="en-GB" dirty="0"/>
                    </a:p>
                  </a:txBody>
                  <a:tcPr anchor="ctr"/>
                </a:tc>
                <a:tc>
                  <a:txBody>
                    <a:bodyPr/>
                    <a:lstStyle/>
                    <a:p>
                      <a:pPr algn="ctr"/>
                      <a:r>
                        <a:rPr lang="en-GB" dirty="0" smtClean="0"/>
                        <a:t>13%</a:t>
                      </a:r>
                      <a:endParaRPr lang="en-GB" dirty="0"/>
                    </a:p>
                  </a:txBody>
                  <a:tcPr anchor="ctr"/>
                </a:tc>
              </a:tr>
              <a:tr h="692885">
                <a:tc>
                  <a:txBody>
                    <a:bodyPr/>
                    <a:lstStyle/>
                    <a:p>
                      <a:r>
                        <a:rPr lang="en-GB" dirty="0" smtClean="0">
                          <a:solidFill>
                            <a:schemeClr val="tx1"/>
                          </a:solidFill>
                        </a:rPr>
                        <a:t>Total</a:t>
                      </a:r>
                      <a:r>
                        <a:rPr lang="en-GB" baseline="0" dirty="0" smtClean="0">
                          <a:solidFill>
                            <a:schemeClr val="tx1"/>
                          </a:solidFill>
                        </a:rPr>
                        <a:t> project cost  </a:t>
                      </a:r>
                    </a:p>
                    <a:p>
                      <a:r>
                        <a:rPr lang="en-GB" baseline="0" dirty="0" smtClean="0">
                          <a:solidFill>
                            <a:schemeClr val="tx1"/>
                          </a:solidFill>
                        </a:rPr>
                        <a:t>(US$ millions)</a:t>
                      </a:r>
                      <a:endParaRPr lang="en-GB" dirty="0">
                        <a:solidFill>
                          <a:schemeClr val="tx1"/>
                        </a:solidFill>
                      </a:endParaRPr>
                    </a:p>
                  </a:txBody>
                  <a:tcPr anchor="ctr"/>
                </a:tc>
                <a:tc>
                  <a:txBody>
                    <a:bodyPr/>
                    <a:lstStyle/>
                    <a:p>
                      <a:pPr algn="ctr"/>
                      <a:r>
                        <a:rPr lang="en-GB" sz="2000" dirty="0" smtClean="0">
                          <a:solidFill>
                            <a:schemeClr val="tx1"/>
                          </a:solidFill>
                        </a:rPr>
                        <a:t>982</a:t>
                      </a:r>
                      <a:endParaRPr lang="en-GB" sz="2000" dirty="0">
                        <a:solidFill>
                          <a:schemeClr val="tx1"/>
                        </a:solidFill>
                      </a:endParaRPr>
                    </a:p>
                  </a:txBody>
                  <a:tcPr anchor="ctr"/>
                </a:tc>
                <a:tc>
                  <a:txBody>
                    <a:bodyPr/>
                    <a:lstStyle/>
                    <a:p>
                      <a:pPr algn="ctr"/>
                      <a:r>
                        <a:rPr lang="en-GB" sz="2000" dirty="0" smtClean="0">
                          <a:solidFill>
                            <a:schemeClr val="tx1"/>
                          </a:solidFill>
                        </a:rPr>
                        <a:t>5,446</a:t>
                      </a:r>
                      <a:endParaRPr lang="en-GB" sz="2000" dirty="0">
                        <a:solidFill>
                          <a:schemeClr val="tx1"/>
                        </a:solidFill>
                      </a:endParaRPr>
                    </a:p>
                  </a:txBody>
                  <a:tcPr anchor="ctr"/>
                </a:tc>
                <a:tc>
                  <a:txBody>
                    <a:bodyPr/>
                    <a:lstStyle/>
                    <a:p>
                      <a:pPr algn="ctr"/>
                      <a:r>
                        <a:rPr lang="en-GB" sz="2000" dirty="0" smtClean="0">
                          <a:solidFill>
                            <a:schemeClr val="tx1"/>
                          </a:solidFill>
                        </a:rPr>
                        <a:t>18%</a:t>
                      </a:r>
                      <a:endParaRPr lang="en-GB" sz="2000" dirty="0">
                        <a:solidFill>
                          <a:schemeClr val="tx1"/>
                        </a:solidFill>
                      </a:endParaRPr>
                    </a:p>
                  </a:txBody>
                  <a:tcPr anchor="ctr"/>
                </a:tc>
                <a:extLst>
                  <a:ext uri="{0D108BD9-81ED-4DB2-BD59-A6C34878D82A}">
                    <a16:rowId xmlns="" xmlns:a16="http://schemas.microsoft.com/office/drawing/2014/main" val="10004"/>
                  </a:ext>
                </a:extLst>
              </a:tr>
            </a:tbl>
          </a:graphicData>
        </a:graphic>
      </p:graphicFrame>
      <p:sp>
        <p:nvSpPr>
          <p:cNvPr id="3" name="Title 2"/>
          <p:cNvSpPr>
            <a:spLocks noGrp="1"/>
          </p:cNvSpPr>
          <p:nvPr>
            <p:ph type="title"/>
          </p:nvPr>
        </p:nvSpPr>
        <p:spPr>
          <a:xfrm>
            <a:off x="466724" y="0"/>
            <a:ext cx="8137723" cy="1196975"/>
          </a:xfrm>
        </p:spPr>
        <p:txBody>
          <a:bodyPr/>
          <a:lstStyle/>
          <a:p>
            <a:pPr algn="ctr"/>
            <a:r>
              <a:rPr lang="en-GB" dirty="0" smtClean="0"/>
              <a:t>IFAD10 IA descriptive statistics</a:t>
            </a:r>
            <a:endParaRPr lang="en-GB" dirty="0"/>
          </a:p>
        </p:txBody>
      </p:sp>
    </p:spTree>
    <p:extLst>
      <p:ext uri="{BB962C8B-B14F-4D97-AF65-F5344CB8AC3E}">
        <p14:creationId xmlns:p14="http://schemas.microsoft.com/office/powerpoint/2010/main" val="3781909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575" y="1268760"/>
            <a:ext cx="7346556"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466725" y="0"/>
            <a:ext cx="7772400" cy="1196975"/>
          </a:xfrm>
          <a:prstGeom prst="rect">
            <a:avLst/>
          </a:prstGeom>
        </p:spPr>
        <p:txBody>
          <a:bodyPr/>
          <a:lstStyle>
            <a:lvl1pPr algn="l" rtl="0" eaLnBrk="1" fontAlgn="base" hangingPunct="1">
              <a:spcBef>
                <a:spcPct val="0"/>
              </a:spcBef>
              <a:spcAft>
                <a:spcPct val="0"/>
              </a:spcAft>
              <a:defRPr sz="3200" b="1">
                <a:solidFill>
                  <a:schemeClr val="bg1"/>
                </a:solidFill>
                <a:latin typeface="+mj-lt"/>
                <a:ea typeface="Geneva" charset="0"/>
                <a:cs typeface="Geneva" charset="0"/>
              </a:defRPr>
            </a:lvl1pPr>
            <a:lvl2pPr algn="l" rtl="0" eaLnBrk="1" fontAlgn="base" hangingPunct="1">
              <a:spcBef>
                <a:spcPct val="0"/>
              </a:spcBef>
              <a:spcAft>
                <a:spcPct val="0"/>
              </a:spcAft>
              <a:defRPr sz="3200" b="1">
                <a:solidFill>
                  <a:schemeClr val="bg1"/>
                </a:solidFill>
                <a:latin typeface="Arial" charset="0"/>
                <a:ea typeface="Geneva" charset="0"/>
                <a:cs typeface="Geneva" charset="0"/>
              </a:defRPr>
            </a:lvl2pPr>
            <a:lvl3pPr algn="l" rtl="0" eaLnBrk="1" fontAlgn="base" hangingPunct="1">
              <a:spcBef>
                <a:spcPct val="0"/>
              </a:spcBef>
              <a:spcAft>
                <a:spcPct val="0"/>
              </a:spcAft>
              <a:defRPr sz="3200" b="1">
                <a:solidFill>
                  <a:schemeClr val="bg1"/>
                </a:solidFill>
                <a:latin typeface="Arial" charset="0"/>
                <a:ea typeface="Geneva" charset="0"/>
                <a:cs typeface="Geneva" charset="0"/>
              </a:defRPr>
            </a:lvl3pPr>
            <a:lvl4pPr algn="l" rtl="0" eaLnBrk="1" fontAlgn="base" hangingPunct="1">
              <a:spcBef>
                <a:spcPct val="0"/>
              </a:spcBef>
              <a:spcAft>
                <a:spcPct val="0"/>
              </a:spcAft>
              <a:defRPr sz="3200" b="1">
                <a:solidFill>
                  <a:schemeClr val="bg1"/>
                </a:solidFill>
                <a:latin typeface="Arial" charset="0"/>
                <a:ea typeface="Geneva" charset="0"/>
                <a:cs typeface="Geneva" charset="0"/>
              </a:defRPr>
            </a:lvl4pPr>
            <a:lvl5pPr algn="l" rtl="0" eaLnBrk="1" fontAlgn="base" hangingPunct="1">
              <a:spcBef>
                <a:spcPct val="0"/>
              </a:spcBef>
              <a:spcAft>
                <a:spcPct val="0"/>
              </a:spcAft>
              <a:defRPr sz="32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9pPr>
          </a:lstStyle>
          <a:p>
            <a:pPr lvl="0"/>
            <a:endParaRPr lang="en-GB" dirty="0" smtClean="0"/>
          </a:p>
          <a:p>
            <a:pPr lvl="0"/>
            <a:r>
              <a:rPr lang="en-GB" dirty="0" smtClean="0"/>
              <a:t>IFAD10 </a:t>
            </a:r>
            <a:r>
              <a:rPr lang="en-GB" dirty="0"/>
              <a:t>project-level impacts</a:t>
            </a:r>
          </a:p>
        </p:txBody>
      </p:sp>
    </p:spTree>
    <p:extLst>
      <p:ext uri="{BB962C8B-B14F-4D97-AF65-F5344CB8AC3E}">
        <p14:creationId xmlns:p14="http://schemas.microsoft.com/office/powerpoint/2010/main" val="340012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Impacts on </a:t>
            </a:r>
            <a:r>
              <a:rPr lang="en-GB" dirty="0"/>
              <a:t>Strategic </a:t>
            </a:r>
            <a:r>
              <a:rPr lang="en-GB" dirty="0" smtClean="0"/>
              <a:t>Objectives &amp; Corporate Goal</a:t>
            </a:r>
            <a:endParaRPr lang="en-GB" dirty="0"/>
          </a:p>
        </p:txBody>
      </p:sp>
      <p:pic>
        <p:nvPicPr>
          <p:cNvPr id="5" name="Picture 4"/>
          <p:cNvPicPr/>
          <p:nvPr/>
        </p:nvPicPr>
        <p:blipFill>
          <a:blip r:embed="rId3"/>
          <a:stretch>
            <a:fillRect/>
          </a:stretch>
        </p:blipFill>
        <p:spPr>
          <a:xfrm>
            <a:off x="1705292" y="1344294"/>
            <a:ext cx="6467108" cy="4749001"/>
          </a:xfrm>
          <a:prstGeom prst="rect">
            <a:avLst/>
          </a:prstGeom>
        </p:spPr>
      </p:pic>
    </p:spTree>
    <p:extLst>
      <p:ext uri="{BB962C8B-B14F-4D97-AF65-F5344CB8AC3E}">
        <p14:creationId xmlns:p14="http://schemas.microsoft.com/office/powerpoint/2010/main" val="7826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Beneficiaries </a:t>
            </a:r>
            <a:endParaRPr lang="en-GB" dirty="0"/>
          </a:p>
        </p:txBody>
      </p:sp>
      <p:pic>
        <p:nvPicPr>
          <p:cNvPr id="4" name="Picture 3"/>
          <p:cNvPicPr/>
          <p:nvPr/>
        </p:nvPicPr>
        <p:blipFill>
          <a:blip r:embed="rId3"/>
          <a:stretch>
            <a:fillRect/>
          </a:stretch>
        </p:blipFill>
        <p:spPr>
          <a:xfrm>
            <a:off x="1979712" y="1346833"/>
            <a:ext cx="6539116" cy="5178509"/>
          </a:xfrm>
          <a:prstGeom prst="rect">
            <a:avLst/>
          </a:prstGeom>
        </p:spPr>
      </p:pic>
    </p:spTree>
    <p:extLst>
      <p:ext uri="{BB962C8B-B14F-4D97-AF65-F5344CB8AC3E}">
        <p14:creationId xmlns:p14="http://schemas.microsoft.com/office/powerpoint/2010/main" val="408644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772400" cy="936327"/>
          </a:xfrm>
        </p:spPr>
        <p:txBody>
          <a:bodyPr/>
          <a:lstStyle/>
          <a:p>
            <a:r>
              <a:rPr lang="en-GB" dirty="0" smtClean="0"/>
              <a:t>IFAD10 IA: 3 Key </a:t>
            </a:r>
            <a:r>
              <a:rPr lang="en-GB" dirty="0"/>
              <a:t>M</a:t>
            </a:r>
            <a:r>
              <a:rPr lang="en-GB" dirty="0" smtClean="0"/>
              <a:t>essages </a:t>
            </a:r>
            <a:endParaRPr lang="en-GB" dirty="0"/>
          </a:p>
        </p:txBody>
      </p:sp>
      <p:sp>
        <p:nvSpPr>
          <p:cNvPr id="3" name="Content Placeholder 2"/>
          <p:cNvSpPr>
            <a:spLocks noGrp="1"/>
          </p:cNvSpPr>
          <p:nvPr>
            <p:ph idx="1"/>
          </p:nvPr>
        </p:nvSpPr>
        <p:spPr>
          <a:xfrm>
            <a:off x="991494" y="1268760"/>
            <a:ext cx="8136904" cy="4968552"/>
          </a:xfrm>
        </p:spPr>
        <p:txBody>
          <a:bodyPr/>
          <a:lstStyle/>
          <a:p>
            <a:endParaRPr lang="en-GB" sz="2000" b="1" u="sng" dirty="0" smtClean="0">
              <a:solidFill>
                <a:srgbClr val="FF0000"/>
              </a:solidFill>
            </a:endParaRPr>
          </a:p>
          <a:p>
            <a:r>
              <a:rPr lang="en-GB" sz="2000" b="1" dirty="0" smtClean="0">
                <a:solidFill>
                  <a:srgbClr val="FF0000"/>
                </a:solidFill>
              </a:rPr>
              <a:t>#1: Strong </a:t>
            </a:r>
            <a:r>
              <a:rPr lang="en-GB" sz="2000" b="1" dirty="0">
                <a:solidFill>
                  <a:srgbClr val="FF0000"/>
                </a:solidFill>
              </a:rPr>
              <a:t>T</a:t>
            </a:r>
            <a:r>
              <a:rPr lang="en-GB" sz="2000" b="1" dirty="0" smtClean="0">
                <a:solidFill>
                  <a:srgbClr val="FF0000"/>
                </a:solidFill>
              </a:rPr>
              <a:t>heory </a:t>
            </a:r>
            <a:r>
              <a:rPr lang="en-GB" sz="2000" b="1" dirty="0">
                <a:solidFill>
                  <a:srgbClr val="FF0000"/>
                </a:solidFill>
              </a:rPr>
              <a:t>of </a:t>
            </a:r>
            <a:r>
              <a:rPr lang="en-GB" sz="2000" b="1" dirty="0" smtClean="0">
                <a:solidFill>
                  <a:srgbClr val="FF0000"/>
                </a:solidFill>
              </a:rPr>
              <a:t>Change </a:t>
            </a:r>
            <a:r>
              <a:rPr lang="en-GB" sz="2000" b="1" dirty="0">
                <a:solidFill>
                  <a:srgbClr val="FF0000"/>
                </a:solidFill>
              </a:rPr>
              <a:t>L</a:t>
            </a:r>
            <a:r>
              <a:rPr lang="en-GB" sz="2000" b="1" dirty="0" smtClean="0">
                <a:solidFill>
                  <a:srgbClr val="FF0000"/>
                </a:solidFill>
              </a:rPr>
              <a:t>eads </a:t>
            </a:r>
            <a:r>
              <a:rPr lang="en-GB" sz="2000" b="1" dirty="0">
                <a:solidFill>
                  <a:srgbClr val="FF0000"/>
                </a:solidFill>
              </a:rPr>
              <a:t>to </a:t>
            </a:r>
            <a:r>
              <a:rPr lang="en-GB" sz="2000" b="1" dirty="0" smtClean="0">
                <a:solidFill>
                  <a:srgbClr val="FF0000"/>
                </a:solidFill>
              </a:rPr>
              <a:t>Stronger </a:t>
            </a:r>
            <a:r>
              <a:rPr lang="en-GB" sz="2000" b="1" dirty="0">
                <a:solidFill>
                  <a:srgbClr val="FF0000"/>
                </a:solidFill>
              </a:rPr>
              <a:t>I</a:t>
            </a:r>
            <a:r>
              <a:rPr lang="en-GB" sz="2000" b="1" dirty="0" smtClean="0">
                <a:solidFill>
                  <a:srgbClr val="FF0000"/>
                </a:solidFill>
              </a:rPr>
              <a:t>mpacts.</a:t>
            </a:r>
          </a:p>
          <a:p>
            <a:pPr lvl="1"/>
            <a:r>
              <a:rPr lang="en-GB" sz="2000" dirty="0" smtClean="0"/>
              <a:t>More </a:t>
            </a:r>
            <a:r>
              <a:rPr lang="en-GB" sz="2000" u="sng" dirty="0" smtClean="0"/>
              <a:t>focused and interlinked interventions </a:t>
            </a:r>
            <a:r>
              <a:rPr lang="en-GB" sz="2000" dirty="0" smtClean="0"/>
              <a:t>(infrastructure and marketing in China)</a:t>
            </a:r>
          </a:p>
          <a:p>
            <a:pPr lvl="1"/>
            <a:r>
              <a:rPr lang="en-GB" sz="2000" dirty="0" smtClean="0"/>
              <a:t>Going beyond outputs focus on </a:t>
            </a:r>
            <a:r>
              <a:rPr lang="en-GB" sz="2000" u="sng" dirty="0" smtClean="0"/>
              <a:t>final impacts</a:t>
            </a:r>
            <a:r>
              <a:rPr lang="en-GB" sz="2000" dirty="0" smtClean="0"/>
              <a:t>  and the pathways</a:t>
            </a:r>
            <a:endParaRPr lang="en-GB" sz="1600" dirty="0"/>
          </a:p>
          <a:p>
            <a:r>
              <a:rPr lang="en-GB" sz="2000" b="1" dirty="0" smtClean="0">
                <a:solidFill>
                  <a:srgbClr val="FF0000"/>
                </a:solidFill>
              </a:rPr>
              <a:t>#2: Benefits </a:t>
            </a:r>
            <a:r>
              <a:rPr lang="en-GB" sz="2000" b="1" dirty="0">
                <a:solidFill>
                  <a:srgbClr val="FF0000"/>
                </a:solidFill>
              </a:rPr>
              <a:t>from market participation require holistic identification of constraints</a:t>
            </a:r>
            <a:r>
              <a:rPr lang="en-GB" sz="2000" dirty="0" smtClean="0"/>
              <a:t>.</a:t>
            </a:r>
          </a:p>
          <a:p>
            <a:pPr lvl="1"/>
            <a:r>
              <a:rPr lang="en-GB" sz="2000" dirty="0"/>
              <a:t>Income from sales can only increase if </a:t>
            </a:r>
            <a:r>
              <a:rPr lang="en-GB" sz="2000" u="sng" dirty="0"/>
              <a:t>all bottlenecks </a:t>
            </a:r>
            <a:r>
              <a:rPr lang="en-GB" sz="2000" dirty="0"/>
              <a:t>are addressed </a:t>
            </a:r>
          </a:p>
          <a:p>
            <a:pPr lvl="1"/>
            <a:r>
              <a:rPr lang="en-GB" sz="2000" dirty="0"/>
              <a:t>Integrate all actors of the value chain (Nepal: beneficiaries + market participation and increased crop and livestock </a:t>
            </a:r>
            <a:r>
              <a:rPr lang="en-GB" sz="2000" dirty="0" smtClean="0"/>
              <a:t>production)</a:t>
            </a:r>
          </a:p>
          <a:p>
            <a:pPr marL="195263" lvl="1" indent="-195263">
              <a:buFontTx/>
              <a:buChar char="•"/>
            </a:pPr>
            <a:r>
              <a:rPr lang="en-GB" sz="2000" b="1" dirty="0" smtClean="0">
                <a:solidFill>
                  <a:srgbClr val="FF0000"/>
                </a:solidFill>
              </a:rPr>
              <a:t>#3: Readiness </a:t>
            </a:r>
            <a:r>
              <a:rPr lang="en-GB" sz="2000" b="1" dirty="0">
                <a:solidFill>
                  <a:srgbClr val="FF0000"/>
                </a:solidFill>
              </a:rPr>
              <a:t>to extreme events</a:t>
            </a:r>
          </a:p>
          <a:p>
            <a:pPr lvl="1"/>
            <a:r>
              <a:rPr lang="en-GB" sz="2000" dirty="0"/>
              <a:t>in </a:t>
            </a:r>
            <a:r>
              <a:rPr lang="en-GB" sz="2000" u="sng" dirty="0"/>
              <a:t>precautionary measures </a:t>
            </a:r>
            <a:r>
              <a:rPr lang="en-GB" sz="2000" dirty="0"/>
              <a:t>to manage risk of extreme </a:t>
            </a:r>
            <a:r>
              <a:rPr lang="en-GB" sz="2000" dirty="0" smtClean="0"/>
              <a:t>events</a:t>
            </a:r>
          </a:p>
          <a:p>
            <a:pPr lvl="1"/>
            <a:r>
              <a:rPr lang="en-CA" sz="2000" dirty="0" smtClean="0"/>
              <a:t>safeguards </a:t>
            </a:r>
            <a:r>
              <a:rPr lang="en-CA" sz="2000" dirty="0"/>
              <a:t>or contingency plans for extreme </a:t>
            </a:r>
            <a:r>
              <a:rPr lang="en-CA" sz="2000" dirty="0" smtClean="0"/>
              <a:t>events</a:t>
            </a:r>
            <a:endParaRPr lang="en-GB" sz="2000" dirty="0"/>
          </a:p>
        </p:txBody>
      </p:sp>
    </p:spTree>
    <p:extLst>
      <p:ext uri="{BB962C8B-B14F-4D97-AF65-F5344CB8AC3E}">
        <p14:creationId xmlns:p14="http://schemas.microsoft.com/office/powerpoint/2010/main" val="1366744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2019_0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05CA38E6A4FF499192D1AE5C5BD80C" ma:contentTypeVersion="0" ma:contentTypeDescription="Create a new document." ma:contentTypeScope="" ma:versionID="fd1736a2b57e35118edd8731cfd56043">
  <xsd:schema xmlns:xsd="http://www.w3.org/2001/XMLSchema" xmlns:xs="http://www.w3.org/2001/XMLSchema" xmlns:p="http://schemas.microsoft.com/office/2006/metadata/properties" targetNamespace="http://schemas.microsoft.com/office/2006/metadata/properties" ma:root="true" ma:fieldsID="5896fe0af7f45c9e24e5e4d6e5194fb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999AB-C269-4287-8E67-2BCAC11F7F89}">
  <ds:schemaRefs>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CC099E1E-5342-4F14-BF50-8407666E4281}">
  <ds:schemaRefs>
    <ds:schemaRef ds:uri="http://schemas.microsoft.com/sharepoint/v3/contenttype/forms"/>
  </ds:schemaRefs>
</ds:datastoreItem>
</file>

<file path=customXml/itemProps3.xml><?xml version="1.0" encoding="utf-8"?>
<ds:datastoreItem xmlns:ds="http://schemas.openxmlformats.org/officeDocument/2006/customXml" ds:itemID="{E4D103DF-2FB0-4BEC-9041-9DFC659B17D3}"/>
</file>

<file path=docProps/app.xml><?xml version="1.0" encoding="utf-8"?>
<Properties xmlns="http://schemas.openxmlformats.org/officeDocument/2006/extended-properties" xmlns:vt="http://schemas.openxmlformats.org/officeDocument/2006/docPropsVTypes">
  <Template>corporate2019_03</Template>
  <TotalTime>2283</TotalTime>
  <Words>501</Words>
  <Application>Microsoft Office PowerPoint</Application>
  <PresentationFormat>On-screen Show (4:3)</PresentationFormat>
  <Paragraphs>87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corporate2019_03</vt:lpstr>
      <vt:lpstr>PowerPoint Presentation</vt:lpstr>
      <vt:lpstr>IFAD10 Targets by Strategic Objective and Goal</vt:lpstr>
      <vt:lpstr>IFAD10 Approach for measuring impact </vt:lpstr>
      <vt:lpstr>~15% of projects with Attribution </vt:lpstr>
      <vt:lpstr>IFAD10 IA descriptive statistics</vt:lpstr>
      <vt:lpstr>PowerPoint Presentation</vt:lpstr>
      <vt:lpstr>Impacts on Strategic Objectives &amp; Corporate Goal</vt:lpstr>
      <vt:lpstr>Impact on Beneficiaries </vt:lpstr>
      <vt:lpstr>IFAD10 IA: 3 Key Messages </vt:lpstr>
      <vt:lpstr>Thank you</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Tisorn Songsermsawas</dc:creator>
  <cp:lastModifiedBy>Savastano, Sara</cp:lastModifiedBy>
  <cp:revision>238</cp:revision>
  <cp:lastPrinted>2019-09-02T09:21:55Z</cp:lastPrinted>
  <dcterms:created xsi:type="dcterms:W3CDTF">2019-06-06T08:30:44Z</dcterms:created>
  <dcterms:modified xsi:type="dcterms:W3CDTF">2019-09-02T09:27:54Z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0x010100B605CA38E6A4FF499192D1AE5C5BD80C</vt:lpwstr>
  </property>
  <property fmtid="{D5CDD505-2E9C-101B-9397-08002B2CF9AE}" pid="3" name="IsMyDocuments">
    <vt:bool>true</vt:bool>
  </property>
</Properties>
</file>