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  <p:sldMasterId id="2147483656" r:id="rId6"/>
  </p:sldMasterIdLst>
  <p:notesMasterIdLst>
    <p:notesMasterId r:id="rId26"/>
  </p:notesMasterIdLst>
  <p:handoutMasterIdLst>
    <p:handoutMasterId r:id="rId27"/>
  </p:handoutMasterIdLst>
  <p:sldIdLst>
    <p:sldId id="301" r:id="rId7"/>
    <p:sldId id="276" r:id="rId8"/>
    <p:sldId id="322" r:id="rId9"/>
    <p:sldId id="334" r:id="rId10"/>
    <p:sldId id="320" r:id="rId11"/>
    <p:sldId id="319" r:id="rId12"/>
    <p:sldId id="333" r:id="rId13"/>
    <p:sldId id="325" r:id="rId14"/>
    <p:sldId id="304" r:id="rId15"/>
    <p:sldId id="306" r:id="rId16"/>
    <p:sldId id="307" r:id="rId17"/>
    <p:sldId id="309" r:id="rId18"/>
    <p:sldId id="330" r:id="rId19"/>
    <p:sldId id="331" r:id="rId20"/>
    <p:sldId id="329" r:id="rId21"/>
    <p:sldId id="335" r:id="rId22"/>
    <p:sldId id="336" r:id="rId23"/>
    <p:sldId id="338" r:id="rId24"/>
    <p:sldId id="339" r:id="rId25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00D"/>
    <a:srgbClr val="CC3399"/>
    <a:srgbClr val="FFCC99"/>
    <a:srgbClr val="FF3300"/>
    <a:srgbClr val="FF5050"/>
    <a:srgbClr val="FF0066"/>
    <a:srgbClr val="FF9999"/>
    <a:srgbClr val="99CCFF"/>
    <a:srgbClr val="66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6171" autoAdjust="0"/>
  </p:normalViewPr>
  <p:slideViewPr>
    <p:cSldViewPr>
      <p:cViewPr>
        <p:scale>
          <a:sx n="100" d="100"/>
          <a:sy n="100" d="100"/>
        </p:scale>
        <p:origin x="-20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097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554" y="3228896"/>
            <a:ext cx="7279534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79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097" y="645779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505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356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3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17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177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177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C53BE-F875-4BB7-9757-AD7F193026D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602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303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303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1241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124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21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21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124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981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21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21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21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30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6" y="0"/>
            <a:ext cx="4215135" cy="3717032"/>
          </a:xfrm>
          <a:prstGeom prst="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987824" y="6021288"/>
            <a:ext cx="259228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- </a:t>
            </a:r>
            <a:fld id="{09E83F9F-3B15-4F59-8058-CD6F0378FEC1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7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6474-3F6E-4AC2-8228-578FDCC871E4}" type="datetimeFigureOut">
              <a:rPr lang="en-GB" smtClean="0"/>
              <a:pPr>
                <a:defRPr/>
              </a:pPr>
              <a:t>24/07/2019</a:t>
            </a:fld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022B9-4A88-45BB-8C68-1D5CA40CF9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1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987824" y="6021288"/>
            <a:ext cx="259228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76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46512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- </a:t>
            </a:r>
            <a:fld id="{09E83F9F-3B15-4F59-8058-CD6F0378FEC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2783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1840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3F9F-3B15-4F59-8058-CD6F0378FEC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6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52120" y="61267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9" y="5915372"/>
            <a:ext cx="2304256" cy="6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61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52120" y="61267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9" y="5915372"/>
            <a:ext cx="2304256" cy="6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64096" y="4077072"/>
            <a:ext cx="7628384" cy="72008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Annual Report on Results and Impact of IFAD Operations (ARRI)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1259632" y="4725144"/>
            <a:ext cx="7624936" cy="1129680"/>
          </a:xfrm>
        </p:spPr>
        <p:txBody>
          <a:bodyPr/>
          <a:lstStyle/>
          <a:p>
            <a:pPr algn="ctr"/>
            <a:endParaRPr lang="en-GB" alt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en-GB" alt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en-GB" alt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GB" altLang="en-US" sz="1800" b="1" dirty="0" smtClean="0">
                <a:solidFill>
                  <a:schemeClr val="tx2"/>
                </a:solidFill>
                <a:latin typeface="Calibri" pitchFamily="34" charset="0"/>
              </a:rPr>
              <a:t>Evaluation Committee</a:t>
            </a:r>
            <a:endParaRPr lang="en-GB" altLang="en-US" sz="18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GB" altLang="en-US" sz="1800" b="1" dirty="0" smtClean="0">
                <a:solidFill>
                  <a:schemeClr val="tx2"/>
                </a:solidFill>
                <a:latin typeface="Calibri" pitchFamily="34" charset="0"/>
              </a:rPr>
              <a:t>2 September </a:t>
            </a:r>
            <a:r>
              <a:rPr lang="en-GB" altLang="en-US" sz="1800" b="1" dirty="0">
                <a:solidFill>
                  <a:schemeClr val="tx2"/>
                </a:solidFill>
                <a:latin typeface="Calibri" pitchFamily="34" charset="0"/>
              </a:rPr>
              <a:t>2019</a:t>
            </a:r>
            <a:endParaRPr lang="en-GB" altLang="en-US" sz="1800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8" b="14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9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6"/>
    </mc:Choice>
    <mc:Fallback xmlns="">
      <p:transition spd="slow" advTm="1691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04C7948-7470-4715-819C-553644DF6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060848"/>
            <a:ext cx="6193508" cy="375319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4" y="1438275"/>
            <a:ext cx="8065715" cy="406550"/>
          </a:xfrm>
        </p:spPr>
        <p:txBody>
          <a:bodyPr/>
          <a:lstStyle/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b="1" kern="1200" dirty="0">
                <a:latin typeface="Calibri"/>
              </a:rPr>
              <a:t>IFAD performance as a partner</a:t>
            </a:r>
            <a:r>
              <a:rPr lang="en-GB" sz="2200" kern="1200" dirty="0">
                <a:latin typeface="Calibri"/>
              </a:rPr>
              <a:t>: </a:t>
            </a: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83% of projects MS+ </a:t>
            </a:r>
            <a:r>
              <a:rPr lang="en-GB" sz="1200" kern="1200" dirty="0">
                <a:solidFill>
                  <a:srgbClr val="000000"/>
                </a:solidFill>
                <a:latin typeface="Calibri"/>
              </a:rPr>
              <a:t>(PCRV/PPE data series)</a:t>
            </a:r>
          </a:p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 </a:t>
            </a:r>
            <a:endParaRPr lang="en-US" sz="22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40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1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100" kern="1200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712968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2800" b="1" kern="1200" spc="-100" dirty="0" smtClean="0">
                <a:latin typeface="Calibri" panose="020F0502020204030204" pitchFamily="34" charset="0"/>
              </a:rPr>
              <a:t>Limited budget and expertise contributed to recent downturn in </a:t>
            </a:r>
            <a:r>
              <a:rPr lang="en-US" sz="2800" b="1" kern="1200" spc="-100" dirty="0">
                <a:solidFill>
                  <a:srgbClr val="FFC000"/>
                </a:solidFill>
                <a:latin typeface="Calibri" panose="020F0502020204030204" pitchFamily="34" charset="0"/>
              </a:rPr>
              <a:t>IFAD performance as a partner </a:t>
            </a:r>
            <a:endParaRPr lang="en-GB" sz="2800" b="1" kern="1200" spc="-1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9361" y="661005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10</a:t>
            </a:r>
            <a:endParaRPr lang="en-GB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19661"/>
              </p:ext>
            </p:extLst>
          </p:nvPr>
        </p:nvGraphicFramePr>
        <p:xfrm>
          <a:off x="6660232" y="2046997"/>
          <a:ext cx="2304256" cy="31543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19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Positive</a:t>
                      </a:r>
                      <a:r>
                        <a:rPr lang="en-GB" sz="12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Factors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096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Flexible </a:t>
                      </a:r>
                      <a:r>
                        <a:rPr lang="en-US" sz="1100" b="0" dirty="0">
                          <a:latin typeface="Calibri" panose="020F0502020204030204" pitchFamily="34" charset="0"/>
                        </a:rPr>
                        <a:t>design and adaptability to changing contexts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Learning </a:t>
                      </a:r>
                      <a:r>
                        <a:rPr lang="en-US" sz="1100" b="0" dirty="0">
                          <a:latin typeface="Calibri" panose="020F0502020204030204" pitchFamily="34" charset="0"/>
                        </a:rPr>
                        <a:t>from previous experiences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High </a:t>
                      </a:r>
                      <a:r>
                        <a:rPr lang="en-US" sz="1100" b="0" dirty="0">
                          <a:latin typeface="Calibri" panose="020F0502020204030204" pitchFamily="34" charset="0"/>
                        </a:rPr>
                        <a:t>quality of knowledge management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Calibri" panose="020F0502020204030204" pitchFamily="34" charset="0"/>
                        </a:rPr>
                        <a:t>Presence at country level to ensure partnerships</a:t>
                      </a:r>
                      <a:endParaRPr lang="en-GB" sz="11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1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Calibri" panose="020F0502020204030204" pitchFamily="34" charset="0"/>
                        </a:rPr>
                        <a:t>Negative </a:t>
                      </a:r>
                      <a:r>
                        <a:rPr lang="en-GB" sz="1200" b="1" dirty="0">
                          <a:latin typeface="Calibri" panose="020F0502020204030204" pitchFamily="34" charset="0"/>
                        </a:rPr>
                        <a:t>Factors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0967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Limited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budget and absence of specialists for supervision missions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 staff turnover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delayed disbursements</a:t>
                      </a:r>
                      <a:endParaRPr lang="en-GB" sz="11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4784"/>
            <a:ext cx="8065715" cy="406550"/>
          </a:xfrm>
        </p:spPr>
        <p:txBody>
          <a:bodyPr/>
          <a:lstStyle/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b="1" kern="1200" dirty="0">
                <a:latin typeface="Calibri"/>
              </a:rPr>
              <a:t>Relevance</a:t>
            </a:r>
            <a:r>
              <a:rPr lang="en-GB" sz="2200" kern="1200" dirty="0">
                <a:latin typeface="Calibri"/>
              </a:rPr>
              <a:t>: 83</a:t>
            </a: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% of projects MS+ </a:t>
            </a:r>
            <a:r>
              <a:rPr lang="en-GB" sz="1200" kern="1200" dirty="0">
                <a:solidFill>
                  <a:srgbClr val="000000"/>
                </a:solidFill>
                <a:latin typeface="Calibri"/>
              </a:rPr>
              <a:t>(PCRV/PPE data series)</a:t>
            </a:r>
          </a:p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 </a:t>
            </a:r>
            <a:endParaRPr lang="en-US" sz="22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40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1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100" kern="1200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819361" y="660053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11</a:t>
            </a:r>
            <a:endParaRPr lang="en-GB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2803"/>
              </p:ext>
            </p:extLst>
          </p:nvPr>
        </p:nvGraphicFramePr>
        <p:xfrm>
          <a:off x="6660232" y="2210649"/>
          <a:ext cx="2304256" cy="31406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19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Positive Factors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096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Flexible </a:t>
                      </a:r>
                      <a:r>
                        <a:rPr lang="en-US" sz="1100" b="0" dirty="0">
                          <a:latin typeface="Calibri" panose="020F0502020204030204" pitchFamily="34" charset="0"/>
                        </a:rPr>
                        <a:t>project design and good targeting aiming at inclusiveness and sustainability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Synergy </a:t>
                      </a:r>
                      <a:r>
                        <a:rPr lang="en-US" sz="1100" b="0" dirty="0">
                          <a:latin typeface="Calibri" panose="020F0502020204030204" pitchFamily="34" charset="0"/>
                        </a:rPr>
                        <a:t>among components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Calibri" panose="020F0502020204030204" pitchFamily="34" charset="0"/>
                        </a:rPr>
                        <a:t>Demand-driven and participatory approaches allowing to meet </a:t>
                      </a: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market </a:t>
                      </a:r>
                      <a:r>
                        <a:rPr lang="en-US" sz="1100" b="0" dirty="0">
                          <a:latin typeface="Calibri" panose="020F0502020204030204" pitchFamily="34" charset="0"/>
                        </a:rPr>
                        <a:t>requirements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1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Calibri" panose="020F0502020204030204" pitchFamily="34" charset="0"/>
                        </a:rPr>
                        <a:t>Negative Factors</a:t>
                      </a:r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0967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Poor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targeting mechanisms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Ambitious design </a:t>
                      </a:r>
                      <a:endParaRPr lang="en-US" sz="11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Insufficient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country context analysis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Inadequate recognition of appropriate policies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and supervising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framework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8116357-3E59-4FFD-B244-914A9272A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9" y="1988840"/>
            <a:ext cx="6236459" cy="358429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5754831-072F-4F57-A46B-03B65E425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640960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kern="1200" spc="-100" dirty="0" smtClean="0">
                <a:latin typeface="Calibri" panose="020F0502020204030204" pitchFamily="34" charset="0"/>
                <a:ea typeface="+mj-ea"/>
                <a:cs typeface="+mj-cs"/>
              </a:rPr>
              <a:t>The decline in </a:t>
            </a:r>
            <a:r>
              <a:rPr lang="en-US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+mj-cs"/>
              </a:rPr>
              <a:t>Relevance</a:t>
            </a:r>
            <a:r>
              <a:rPr lang="en-US" sz="2800" b="1" kern="1200" spc="-100" dirty="0" smtClean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1200" spc="-100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2800" b="1" kern="1200" spc="-100" dirty="0" smtClean="0">
                <a:latin typeface="Calibri" panose="020F0502020204030204" pitchFamily="34" charset="0"/>
                <a:ea typeface="+mj-ea"/>
                <a:cs typeface="+mj-cs"/>
              </a:rPr>
              <a:t>stems from diminishing satisfactory and better ratings related to issues with project design</a:t>
            </a:r>
            <a:endParaRPr lang="en-GB" sz="2800" b="1" kern="1200" spc="-100" dirty="0">
              <a:solidFill>
                <a:srgbClr val="FFC00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9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3744" y="65961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878" y="1311151"/>
            <a:ext cx="83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/>
                <a:ea typeface="+mn-ea"/>
              </a:rPr>
              <a:t>Five Lessons </a:t>
            </a:r>
            <a:r>
              <a:rPr lang="en-GB" b="1" dirty="0">
                <a:latin typeface="Calibri"/>
                <a:ea typeface="+mn-ea"/>
              </a:rPr>
              <a:t>from the Learning Theme on </a:t>
            </a:r>
            <a:r>
              <a:rPr lang="en-GB" b="1" dirty="0" smtClean="0">
                <a:latin typeface="Calibri"/>
                <a:ea typeface="+mn-ea"/>
              </a:rPr>
              <a:t>Relevance</a:t>
            </a:r>
            <a:endParaRPr lang="en-GB" dirty="0">
              <a:latin typeface="Calibri"/>
              <a:ea typeface="+mn-ea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4298B97C-61C7-4E2F-85A1-E475FBFDB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712968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kern="1200" spc="-100" dirty="0">
                <a:solidFill>
                  <a:srgbClr val="FFC000"/>
                </a:solidFill>
                <a:latin typeface="Calibri" panose="020F0502020204030204" pitchFamily="34" charset="0"/>
              </a:rPr>
              <a:t>Continued relevance </a:t>
            </a:r>
            <a:r>
              <a:rPr lang="en-US" sz="2800" b="1" kern="1200" spc="-100" dirty="0" smtClean="0">
                <a:latin typeface="Calibri" panose="020F0502020204030204" pitchFamily="34" charset="0"/>
              </a:rPr>
              <a:t>requires adapting the design throughout implementation</a:t>
            </a:r>
            <a:endParaRPr lang="en-GB" sz="2800" b="1" kern="1200" spc="-1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A426F607-115A-4A53-8EDD-1AAADE88E5E6}"/>
              </a:ext>
            </a:extLst>
          </p:cNvPr>
          <p:cNvSpPr txBox="1">
            <a:spLocks/>
          </p:cNvSpPr>
          <p:nvPr/>
        </p:nvSpPr>
        <p:spPr>
          <a:xfrm>
            <a:off x="107479" y="1759163"/>
            <a:ext cx="887419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1900" dirty="0" smtClean="0">
                <a:latin typeface="Calibri" panose="020F0502020204030204" pitchFamily="34" charset="0"/>
                <a:ea typeface="ＭＳ Ｐゴシック" pitchFamily="34" charset="-128"/>
              </a:rPr>
              <a:t>Ensuring the “continued relevance” of a project intervention requires adapting the design throughout implementation.</a:t>
            </a:r>
            <a:endParaRPr lang="en-US" sz="1900" b="1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endParaRPr lang="en-US" sz="19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1900" dirty="0" smtClean="0">
                <a:latin typeface="Calibri" panose="020F0502020204030204" pitchFamily="34" charset="0"/>
                <a:ea typeface="ＭＳ Ｐゴシック" pitchFamily="34" charset="-128"/>
              </a:rPr>
              <a:t>Meaningful engagement of beneficiaries in the design, implementation and evaluation of projects enhances project relevance.</a:t>
            </a: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endParaRPr lang="en-US" sz="19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  <a:ea typeface="ＭＳ Ｐゴシック" pitchFamily="34" charset="-128"/>
              </a:rPr>
              <a:t>Government commitment is </a:t>
            </a:r>
            <a:r>
              <a:rPr lang="en-US" sz="1800" dirty="0">
                <a:latin typeface="Calibri" panose="020F0502020204030204" pitchFamily="34" charset="0"/>
                <a:ea typeface="ＭＳ Ｐゴシック" pitchFamily="34" charset="-128"/>
              </a:rPr>
              <a:t>critical </a:t>
            </a:r>
            <a:r>
              <a:rPr lang="en-US" sz="1800" dirty="0" smtClean="0">
                <a:latin typeface="Calibri" panose="020F0502020204030204" pitchFamily="34" charset="0"/>
                <a:ea typeface="ＭＳ Ｐゴシック" pitchFamily="34" charset="-128"/>
              </a:rPr>
              <a:t>in adopting pro-poor </a:t>
            </a:r>
            <a:r>
              <a:rPr lang="en-US" sz="1800" dirty="0">
                <a:latin typeface="Calibri" panose="020F0502020204030204" pitchFamily="34" charset="0"/>
                <a:ea typeface="ＭＳ Ｐゴシック" pitchFamily="34" charset="-128"/>
              </a:rPr>
              <a:t>policies and designs, </a:t>
            </a:r>
            <a:r>
              <a:rPr lang="en-US" sz="1800" dirty="0" smtClean="0">
                <a:latin typeface="Calibri" panose="020F0502020204030204" pitchFamily="34" charset="0"/>
                <a:ea typeface="ＭＳ Ｐゴシック" pitchFamily="34" charset="-128"/>
              </a:rPr>
              <a:t>in providing adequate </a:t>
            </a:r>
            <a:r>
              <a:rPr lang="en-US" sz="1800" dirty="0">
                <a:latin typeface="Calibri" panose="020F0502020204030204" pitchFamily="34" charset="0"/>
                <a:ea typeface="ＭＳ Ｐゴシック" pitchFamily="34" charset="-128"/>
              </a:rPr>
              <a:t>implementation </a:t>
            </a:r>
            <a:r>
              <a:rPr lang="en-US" sz="1800" dirty="0" smtClean="0">
                <a:latin typeface="Calibri" panose="020F0502020204030204" pitchFamily="34" charset="0"/>
                <a:ea typeface="ＭＳ Ｐゴシック" pitchFamily="34" charset="-128"/>
              </a:rPr>
              <a:t>capacity, and ensuring continued project relevance.</a:t>
            </a:r>
            <a:endParaRPr lang="en-US" sz="18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endParaRPr lang="en-CA" sz="19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CA" sz="1900" dirty="0" smtClean="0">
                <a:latin typeface="Calibri" panose="020F0502020204030204" pitchFamily="34" charset="0"/>
                <a:ea typeface="ＭＳ Ｐゴシック" pitchFamily="34" charset="-128"/>
              </a:rPr>
              <a:t>Limited </a:t>
            </a:r>
            <a:r>
              <a:rPr lang="en-CA" sz="1900" dirty="0">
                <a:latin typeface="Calibri" panose="020F0502020204030204" pitchFamily="34" charset="0"/>
                <a:ea typeface="ＭＳ Ｐゴシック" pitchFamily="34" charset="-128"/>
              </a:rPr>
              <a:t>implementation </a:t>
            </a:r>
            <a:r>
              <a:rPr lang="en-CA" sz="1900" dirty="0" smtClean="0">
                <a:latin typeface="Calibri" panose="020F0502020204030204" pitchFamily="34" charset="0"/>
                <a:ea typeface="ＭＳ Ｐゴシック" pitchFamily="34" charset="-128"/>
              </a:rPr>
              <a:t>capacity and </a:t>
            </a:r>
            <a:r>
              <a:rPr lang="en-GB" sz="1900" dirty="0" smtClean="0">
                <a:latin typeface="Calibri" panose="020F0502020204030204" pitchFamily="34" charset="0"/>
                <a:ea typeface="ＭＳ Ｐゴシック" pitchFamily="34" charset="-128"/>
              </a:rPr>
              <a:t>a </a:t>
            </a:r>
            <a:r>
              <a:rPr lang="en-GB" sz="1900" dirty="0">
                <a:latin typeface="Calibri" panose="020F0502020204030204" pitchFamily="34" charset="0"/>
                <a:ea typeface="ＭＳ Ｐゴシック" pitchFamily="34" charset="-128"/>
              </a:rPr>
              <a:t>lack of understanding of institutional arrangements </a:t>
            </a:r>
            <a:r>
              <a:rPr lang="en-CA" sz="1900" dirty="0" smtClean="0">
                <a:latin typeface="Calibri" panose="020F0502020204030204" pitchFamily="34" charset="0"/>
                <a:ea typeface="ＭＳ Ｐゴシック" pitchFamily="34" charset="-128"/>
              </a:rPr>
              <a:t>can impede the relevance of even the best designs.</a:t>
            </a:r>
            <a:endParaRPr lang="en-CA" sz="19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endParaRPr lang="en-US" sz="19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1900" dirty="0" smtClean="0">
                <a:latin typeface="Calibri" panose="020F0502020204030204" pitchFamily="34" charset="0"/>
                <a:ea typeface="ＭＳ Ｐゴシック" pitchFamily="34" charset="-128"/>
              </a:rPr>
              <a:t>Well-functioning </a:t>
            </a:r>
            <a:r>
              <a:rPr lang="en-US" sz="1900" dirty="0">
                <a:latin typeface="Calibri" panose="020F0502020204030204" pitchFamily="34" charset="0"/>
                <a:ea typeface="ＭＳ Ｐゴシック" pitchFamily="34" charset="-128"/>
              </a:rPr>
              <a:t>institutions are a key determinant of higher r</a:t>
            </a:r>
            <a:r>
              <a:rPr lang="en-US" sz="1900" dirty="0" smtClean="0">
                <a:latin typeface="Calibri" panose="020F0502020204030204" pitchFamily="34" charset="0"/>
                <a:ea typeface="ＭＳ Ｐゴシック" pitchFamily="34" charset="-128"/>
              </a:rPr>
              <a:t>elevance.</a:t>
            </a:r>
            <a:endParaRPr lang="en-US" sz="1900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0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1217" y="661177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13</a:t>
            </a:r>
            <a:endParaRPr lang="en-GB" sz="1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21033" y="1318404"/>
            <a:ext cx="873018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95263" indent="-195263" eaLnBrk="1" hangingPunct="1">
              <a:spcBef>
                <a:spcPct val="20000"/>
              </a:spcBef>
              <a:buChar char="•"/>
              <a:defRPr sz="2800">
                <a:latin typeface="+mn-lt"/>
                <a:ea typeface="+mn-ea"/>
              </a:defRPr>
            </a:lvl1pPr>
            <a:lvl2pPr marL="723900" lvl="1" indent="-457200">
              <a:buFont typeface="+mj-lt"/>
              <a:buAutoNum type="arabicPeriod"/>
              <a:defRPr sz="1900">
                <a:latin typeface="Calibri" panose="020F0502020204030204" pitchFamily="34" charset="0"/>
              </a:defRPr>
            </a:lvl2pPr>
            <a:lvl3pPr marL="960438" indent="-193675" eaLnBrk="1" hangingPunct="1">
              <a:spcBef>
                <a:spcPct val="20000"/>
              </a:spcBef>
              <a:buChar char="•"/>
              <a:defRPr>
                <a:latin typeface="+mn-lt"/>
                <a:ea typeface="+mn-ea"/>
              </a:defRPr>
            </a:lvl3pPr>
            <a:lvl4pPr marL="1379538" indent="-228600" eaLnBrk="1" hangingPunct="1">
              <a:spcBef>
                <a:spcPct val="20000"/>
              </a:spcBef>
              <a:buChar char="–"/>
              <a:defRPr>
                <a:latin typeface="+mn-lt"/>
                <a:ea typeface="+mn-ea"/>
              </a:defRPr>
            </a:lvl4pPr>
            <a:lvl5pPr marL="1798638" indent="-228600" eaLnBrk="1" hangingPunct="1">
              <a:spcBef>
                <a:spcPct val="20000"/>
              </a:spcBef>
              <a:buChar char="»"/>
              <a:defRPr>
                <a:latin typeface="+mn-lt"/>
                <a:ea typeface="+mn-ea"/>
              </a:defRPr>
            </a:lvl5pPr>
            <a:lvl6pPr marL="22558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6pPr>
            <a:lvl7pPr marL="27130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7pPr>
            <a:lvl8pPr marL="31702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8pPr>
            <a:lvl9pPr marL="36274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9pPr>
          </a:lstStyle>
          <a:p>
            <a:pPr lvl="1"/>
            <a:r>
              <a:rPr lang="en-GB" dirty="0"/>
              <a:t>Dedicate more </a:t>
            </a:r>
            <a:r>
              <a:rPr lang="en-GB" b="1" dirty="0"/>
              <a:t>resources to country programme delivery </a:t>
            </a:r>
            <a:r>
              <a:rPr lang="en-GB" dirty="0"/>
              <a:t>– specifically </a:t>
            </a:r>
            <a:r>
              <a:rPr lang="en-GB" dirty="0" smtClean="0"/>
              <a:t>to project </a:t>
            </a:r>
            <a:r>
              <a:rPr lang="en-GB" dirty="0"/>
              <a:t>design, supervision and implementation – to achieve the improved quality needed for </a:t>
            </a:r>
            <a:r>
              <a:rPr lang="en-GB" dirty="0" smtClean="0"/>
              <a:t>"</a:t>
            </a:r>
            <a:r>
              <a:rPr lang="en-GB" dirty="0"/>
              <a:t>better" </a:t>
            </a:r>
            <a:r>
              <a:rPr lang="en-GB" dirty="0" smtClean="0"/>
              <a:t>IFAD performance. 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Design IFAD programmes and projects based on </a:t>
            </a:r>
            <a:r>
              <a:rPr lang="en-GB" b="1" dirty="0"/>
              <a:t>country capacities </a:t>
            </a:r>
            <a:r>
              <a:rPr lang="en-GB" dirty="0"/>
              <a:t>and ensure that </a:t>
            </a:r>
            <a:r>
              <a:rPr lang="en-GB" b="1" dirty="0"/>
              <a:t>implementation arrangements </a:t>
            </a:r>
            <a:r>
              <a:rPr lang="en-GB" dirty="0"/>
              <a:t>are the most appropriate for country delivery.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Develop </a:t>
            </a:r>
            <a:r>
              <a:rPr lang="en-GB" b="1" dirty="0"/>
              <a:t>government capacities to design and implement </a:t>
            </a:r>
            <a:r>
              <a:rPr lang="en-GB" dirty="0"/>
              <a:t>country programmes and projects in collaboration with other partners.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Determine earlier the need to </a:t>
            </a:r>
            <a:r>
              <a:rPr lang="en-GB" b="1" dirty="0"/>
              <a:t>adjust project designs </a:t>
            </a:r>
            <a:r>
              <a:rPr lang="en-GB" dirty="0"/>
              <a:t>to ensure their "continued relevance" to the country context. 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Devise a </a:t>
            </a:r>
            <a:r>
              <a:rPr lang="en-GB" dirty="0"/>
              <a:t>more </a:t>
            </a:r>
            <a:r>
              <a:rPr lang="en-GB" b="1" dirty="0"/>
              <a:t>comprehensive and coherent system</a:t>
            </a:r>
            <a:r>
              <a:rPr lang="en-GB" dirty="0"/>
              <a:t> </a:t>
            </a:r>
            <a:r>
              <a:rPr lang="en-GB" dirty="0" smtClean="0"/>
              <a:t>to </a:t>
            </a:r>
            <a:r>
              <a:rPr lang="en-GB" dirty="0"/>
              <a:t>better </a:t>
            </a:r>
            <a:r>
              <a:rPr lang="en-GB" b="1" dirty="0"/>
              <a:t>mitigate risks </a:t>
            </a:r>
            <a:r>
              <a:rPr lang="en-GB" dirty="0"/>
              <a:t>in IFAD projects and programmes. </a:t>
            </a:r>
          </a:p>
          <a:p>
            <a:pPr marL="266700" lvl="1" indent="0">
              <a:buNone/>
            </a:pPr>
            <a:endParaRPr lang="en-GB" dirty="0"/>
          </a:p>
        </p:txBody>
      </p:sp>
      <p:sp>
        <p:nvSpPr>
          <p:cNvPr id="8" name="TextShape 2"/>
          <p:cNvSpPr txBox="1"/>
          <p:nvPr/>
        </p:nvSpPr>
        <p:spPr>
          <a:xfrm>
            <a:off x="467640" y="260648"/>
            <a:ext cx="8135640" cy="8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eaLnBrk="1" hangingPunct="1">
              <a:spcBef>
                <a:spcPct val="20000"/>
              </a:spcBef>
              <a:buNone/>
              <a:defRPr sz="2800" b="1" spc="-1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385763" indent="0" eaLnBrk="1" hangingPunct="1">
              <a:spcBef>
                <a:spcPct val="20000"/>
              </a:spcBef>
              <a:buNone/>
              <a:defRPr sz="3200">
                <a:solidFill>
                  <a:schemeClr val="bg1"/>
                </a:solidFill>
                <a:latin typeface="+mn-lt"/>
                <a:ea typeface="+mn-ea"/>
              </a:defRPr>
            </a:lvl2pPr>
            <a:lvl3pPr marL="766763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3pPr>
            <a:lvl4pPr marL="11509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4pPr>
            <a:lvl5pPr marL="15700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5pPr>
            <a:lvl6pPr marL="22558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6pPr>
            <a:lvl7pPr marL="27130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7pPr>
            <a:lvl8pPr marL="31702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8pPr>
            <a:lvl9pPr marL="36274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9pPr>
          </a:lstStyle>
          <a:p>
            <a:r>
              <a:rPr lang="en-US" dirty="0" smtClean="0"/>
              <a:t>2019 </a:t>
            </a:r>
            <a:r>
              <a:rPr lang="en-US" dirty="0"/>
              <a:t>ARRI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5820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4219" y="661177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14</a:t>
            </a:r>
            <a:endParaRPr lang="en-GB" sz="10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21032" y="1639828"/>
            <a:ext cx="89154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GB" sz="2000" b="1" dirty="0" smtClean="0">
                <a:latin typeface="Calibri" panose="020F0502020204030204" pitchFamily="34" charset="0"/>
                <a:ea typeface="ＭＳ Ｐゴシック" pitchFamily="34" charset="-128"/>
              </a:rPr>
              <a:t>Quality </a:t>
            </a:r>
            <a:r>
              <a:rPr lang="en-GB" sz="2000" b="1" dirty="0">
                <a:latin typeface="Calibri" panose="020F0502020204030204" pitchFamily="34" charset="0"/>
                <a:ea typeface="ＭＳ Ｐゴシック" pitchFamily="34" charset="-128"/>
              </a:rPr>
              <a:t>of IFAD's Supervision and Implementation </a:t>
            </a:r>
            <a:r>
              <a:rPr lang="en-GB" sz="2000" b="1" dirty="0" smtClean="0">
                <a:latin typeface="Calibri" panose="020F0502020204030204" pitchFamily="34" charset="0"/>
                <a:ea typeface="ＭＳ Ｐゴシック" pitchFamily="34" charset="-128"/>
              </a:rPr>
              <a:t>Support (SIS)</a:t>
            </a:r>
            <a:r>
              <a:rPr lang="en-US" sz="2000" b="1" dirty="0" smtClean="0">
                <a:latin typeface="Calibri" panose="020F0502020204030204" pitchFamily="34" charset="0"/>
                <a:ea typeface="ＭＳ Ｐゴシック" pitchFamily="34" charset="-128"/>
              </a:rPr>
              <a:t>: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Given the observed decline in annual SIS missions per project, this learning theme would examine the quality of recent SIS missions in terms composition, expertise and </a:t>
            </a:r>
            <a:r>
              <a:rPr lang="en-GB" sz="2000" dirty="0" smtClean="0">
                <a:latin typeface="Calibri" panose="020F0502020204030204" pitchFamily="34" charset="0"/>
                <a:ea typeface="ＭＳ Ｐゴシック" pitchFamily="34" charset="-128"/>
              </a:rPr>
              <a:t>advice;</a:t>
            </a:r>
            <a:r>
              <a:rPr lang="en-US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endParaRPr lang="en-US" sz="20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endParaRPr lang="en-US" sz="20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+mj-lt"/>
              <a:buAutoNum type="arabicPeriod"/>
            </a:pPr>
            <a:r>
              <a:rPr lang="en-US" sz="2000" b="1" dirty="0" smtClean="0">
                <a:latin typeface="Calibri" panose="020F0502020204030204" pitchFamily="34" charset="0"/>
                <a:ea typeface="ＭＳ Ｐゴシック" pitchFamily="34" charset="-128"/>
              </a:rPr>
              <a:t>Efficiency: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The criterion efficiency measures how economically resources/ inputs (funds, expertise, time) are converted into results. Greater emphasis is now being place on </a:t>
            </a:r>
            <a:r>
              <a:rPr lang="en-GB" sz="2000" b="1" dirty="0">
                <a:latin typeface="Calibri" panose="020F0502020204030204" pitchFamily="34" charset="0"/>
                <a:ea typeface="ＭＳ Ｐゴシック" pitchFamily="34" charset="-128"/>
              </a:rPr>
              <a:t>"value for resources"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and </a:t>
            </a:r>
            <a:r>
              <a:rPr lang="en-GB" sz="2000" b="1" dirty="0">
                <a:latin typeface="Calibri" panose="020F0502020204030204" pitchFamily="34" charset="0"/>
                <a:ea typeface="ＭＳ Ｐゴシック" pitchFamily="34" charset="-128"/>
              </a:rPr>
              <a:t>IFAD's value for money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proposition. In this context, the learning theme would explore </a:t>
            </a:r>
            <a:r>
              <a:rPr lang="en-GB" sz="2000" b="1" dirty="0">
                <a:latin typeface="Calibri" panose="020F0502020204030204" pitchFamily="34" charset="0"/>
                <a:ea typeface="ＭＳ Ｐゴシック" pitchFamily="34" charset="-128"/>
              </a:rPr>
              <a:t>the quality of results per dollar invested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in IFAD projects</a:t>
            </a:r>
            <a:r>
              <a:rPr lang="en-GB" sz="2000" dirty="0" smtClean="0">
                <a:latin typeface="Calibri" panose="020F0502020204030204" pitchFamily="34" charset="0"/>
                <a:ea typeface="ＭＳ Ｐゴシック" pitchFamily="34" charset="-128"/>
              </a:rPr>
              <a:t>.</a:t>
            </a:r>
            <a:endParaRPr lang="en-US" sz="2000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467640" y="261464"/>
            <a:ext cx="8135640" cy="8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eaLnBrk="1" hangingPunct="1">
              <a:spcBef>
                <a:spcPct val="20000"/>
              </a:spcBef>
              <a:buNone/>
              <a:defRPr sz="2800" b="1" spc="-1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385763" indent="0" eaLnBrk="1" hangingPunct="1">
              <a:spcBef>
                <a:spcPct val="20000"/>
              </a:spcBef>
              <a:buNone/>
              <a:defRPr sz="3200">
                <a:solidFill>
                  <a:schemeClr val="bg1"/>
                </a:solidFill>
                <a:latin typeface="+mn-lt"/>
                <a:ea typeface="+mn-ea"/>
              </a:defRPr>
            </a:lvl2pPr>
            <a:lvl3pPr marL="766763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3pPr>
            <a:lvl4pPr marL="11509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4pPr>
            <a:lvl5pPr marL="15700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5pPr>
            <a:lvl6pPr marL="22558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6pPr>
            <a:lvl7pPr marL="27130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7pPr>
            <a:lvl8pPr marL="31702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8pPr>
            <a:lvl9pPr marL="36274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9pPr>
          </a:lstStyle>
          <a:p>
            <a:r>
              <a:rPr lang="en-US" dirty="0"/>
              <a:t>2020 </a:t>
            </a:r>
            <a:r>
              <a:rPr lang="en-US" dirty="0" smtClean="0"/>
              <a:t>ARRI - Proposed Learning Themes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851648" cy="1828800"/>
          </a:xfrm>
          <a:extLst/>
        </p:spPr>
        <p:txBody>
          <a:bodyPr anchor="ctr">
            <a:noAutofit/>
          </a:bodyPr>
          <a:lstStyle/>
          <a:p>
            <a:pPr marL="0" indent="0" algn="ctr"/>
            <a:r>
              <a:rPr lang="en-GB" sz="5000" i="1" dirty="0" smtClean="0">
                <a:solidFill>
                  <a:schemeClr val="tx1"/>
                </a:solidFill>
              </a:rPr>
              <a:t/>
            </a:r>
            <a:br>
              <a:rPr lang="en-GB" sz="5000" i="1" dirty="0" smtClean="0">
                <a:solidFill>
                  <a:schemeClr val="tx1"/>
                </a:solidFill>
              </a:rPr>
            </a:br>
            <a:r>
              <a:rPr lang="en-GB" sz="5000" i="1" dirty="0" smtClean="0">
                <a:solidFill>
                  <a:schemeClr val="tx1"/>
                </a:solidFill>
              </a:rPr>
              <a:t/>
            </a:r>
            <a:br>
              <a:rPr lang="en-GB" sz="5000" i="1" dirty="0" smtClean="0">
                <a:solidFill>
                  <a:schemeClr val="tx1"/>
                </a:solidFill>
              </a:rPr>
            </a:br>
            <a:r>
              <a:rPr lang="en-GB" sz="5000" i="1" dirty="0">
                <a:solidFill>
                  <a:schemeClr val="tx1"/>
                </a:solidFill>
              </a:rPr>
              <a:t/>
            </a:r>
            <a:br>
              <a:rPr lang="en-GB" sz="5000" i="1" dirty="0">
                <a:solidFill>
                  <a:schemeClr val="tx1"/>
                </a:solidFill>
              </a:rPr>
            </a:br>
            <a:r>
              <a:rPr lang="en-GB" sz="5000" dirty="0">
                <a:solidFill>
                  <a:schemeClr val="tx1"/>
                </a:solidFill>
              </a:rPr>
              <a:t/>
            </a:r>
            <a:br>
              <a:rPr lang="en-GB" sz="5000" dirty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dirty="0" smtClean="0">
                <a:solidFill>
                  <a:schemeClr val="tx1"/>
                </a:solidFill>
              </a:rPr>
              <a:t/>
            </a:r>
            <a:br>
              <a:rPr lang="en-GB" sz="4000" dirty="0" smtClean="0">
                <a:solidFill>
                  <a:schemeClr val="tx1"/>
                </a:solidFill>
              </a:rPr>
            </a:br>
            <a:r>
              <a:rPr lang="en-GB" sz="2500" i="1" dirty="0">
                <a:solidFill>
                  <a:schemeClr val="tx1"/>
                </a:solidFill>
              </a:rPr>
              <a:t/>
            </a:r>
            <a:br>
              <a:rPr lang="en-GB" sz="2500" i="1" dirty="0">
                <a:solidFill>
                  <a:schemeClr val="tx1"/>
                </a:solidFill>
              </a:rPr>
            </a:br>
            <a:r>
              <a:rPr lang="en-GB" sz="4000" cap="all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3" name="Picture 2" descr="© IFAD/Sarah Morgan Household mentoring helps protect the rights of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511" cy="68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1802" y="4437112"/>
            <a:ext cx="6678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i="1" dirty="0" smtClean="0">
                <a:latin typeface="Calibri" panose="020F0502020204030204" pitchFamily="34" charset="0"/>
              </a:rPr>
              <a:t>Questions &amp; Answers</a:t>
            </a:r>
            <a:r>
              <a:rPr lang="en-GB" sz="5400" i="1" dirty="0">
                <a:latin typeface="Calibri" panose="020F0502020204030204" pitchFamily="34" charset="0"/>
              </a:rPr>
              <a:t/>
            </a:r>
            <a:br>
              <a:rPr lang="en-GB" sz="5400" i="1" dirty="0">
                <a:latin typeface="Calibri" panose="020F0502020204030204" pitchFamily="34" charset="0"/>
              </a:rPr>
            </a:br>
            <a:r>
              <a:rPr lang="en-GB" sz="5400" i="1" dirty="0">
                <a:latin typeface="Calibri" panose="020F0502020204030204" pitchFamily="34" charset="0"/>
              </a:rPr>
              <a:t/>
            </a:r>
            <a:br>
              <a:rPr lang="en-GB" sz="5400" i="1" dirty="0">
                <a:latin typeface="Calibri" panose="020F0502020204030204" pitchFamily="34" charset="0"/>
              </a:rPr>
            </a:br>
            <a:endParaRPr lang="en-GB" sz="54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2888"/>
            <a:ext cx="6678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i="1" dirty="0" smtClean="0">
                <a:latin typeface="Calibri" panose="020F0502020204030204" pitchFamily="34" charset="0"/>
              </a:rPr>
              <a:t>Thank you for your attention.</a:t>
            </a:r>
            <a:r>
              <a:rPr lang="en-GB" sz="5400" i="1" dirty="0">
                <a:latin typeface="Calibri" panose="020F0502020204030204" pitchFamily="34" charset="0"/>
              </a:rPr>
              <a:t/>
            </a:r>
            <a:br>
              <a:rPr lang="en-GB" sz="5400" i="1" dirty="0">
                <a:latin typeface="Calibri" panose="020F0502020204030204" pitchFamily="34" charset="0"/>
              </a:rPr>
            </a:br>
            <a:r>
              <a:rPr lang="en-GB" sz="5400" i="1" dirty="0">
                <a:latin typeface="Calibri" panose="020F0502020204030204" pitchFamily="34" charset="0"/>
              </a:rPr>
              <a:t/>
            </a:r>
            <a:br>
              <a:rPr lang="en-GB" sz="5400" i="1" dirty="0">
                <a:latin typeface="Calibri" panose="020F0502020204030204" pitchFamily="34" charset="0"/>
              </a:rPr>
            </a:br>
            <a:endParaRPr lang="en-GB" sz="5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38275"/>
            <a:ext cx="6696744" cy="406550"/>
          </a:xfrm>
        </p:spPr>
        <p:txBody>
          <a:bodyPr/>
          <a:lstStyle/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b="1" kern="1200" dirty="0" smtClean="0">
                <a:latin typeface="Calibri"/>
              </a:rPr>
              <a:t>GEWE</a:t>
            </a:r>
            <a:r>
              <a:rPr lang="en-GB" sz="2200" kern="1200" dirty="0" smtClean="0">
                <a:latin typeface="Calibri"/>
              </a:rPr>
              <a:t>: </a:t>
            </a:r>
            <a:r>
              <a:rPr lang="en-GB" sz="2200" kern="1200" dirty="0" smtClean="0">
                <a:solidFill>
                  <a:srgbClr val="000000"/>
                </a:solidFill>
                <a:latin typeface="Calibri"/>
              </a:rPr>
              <a:t>71</a:t>
            </a: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% of projects MS+ </a:t>
            </a:r>
            <a:r>
              <a:rPr lang="en-GB" sz="1200" kern="1200" dirty="0">
                <a:solidFill>
                  <a:srgbClr val="000000"/>
                </a:solidFill>
                <a:latin typeface="Calibri"/>
              </a:rPr>
              <a:t>(PCRV/PPE data series)</a:t>
            </a:r>
          </a:p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 </a:t>
            </a:r>
            <a:endParaRPr lang="en-US" sz="22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40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1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100" kern="1200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712968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kern="1200" spc="-100" dirty="0" smtClean="0">
                <a:latin typeface="Calibri" panose="020F0502020204030204" pitchFamily="34" charset="0"/>
              </a:rPr>
              <a:t>Last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year’s overall </a:t>
            </a:r>
            <a:r>
              <a:rPr lang="en-GB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declining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 trend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in GEWE confirmed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,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though the proportion of “satisfactory” ratings rose</a:t>
            </a:r>
            <a:endParaRPr lang="en-GB" sz="2800" b="1" kern="1200" spc="-1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8270" y="6591009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0146"/>
            <a:ext cx="6336704" cy="348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5436096" y="1807008"/>
            <a:ext cx="1152128" cy="6480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90%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IFAD10 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Target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36119"/>
              </p:ext>
            </p:extLst>
          </p:nvPr>
        </p:nvGraphicFramePr>
        <p:xfrm>
          <a:off x="6660232" y="2455080"/>
          <a:ext cx="2304256" cy="31206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95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Positive Factors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095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Gender-sensitive project design and including women in self-help and farming group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Promoting women’s participation in value chains activities and leadership roles,</a:t>
                      </a:r>
                      <a:r>
                        <a:rPr lang="en-GB" sz="1100" b="0" baseline="0" dirty="0" smtClean="0">
                          <a:latin typeface="Calibri" panose="020F0502020204030204" pitchFamily="34" charset="0"/>
                        </a:rPr>
                        <a:t> as well as in b</a:t>
                      </a: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usiness management and technology transfer  training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Calibri" panose="020F0502020204030204" pitchFamily="34" charset="0"/>
                        </a:rPr>
                        <a:t>Negative </a:t>
                      </a:r>
                      <a:r>
                        <a:rPr lang="en-GB" sz="1200" b="1" dirty="0">
                          <a:latin typeface="Calibri" panose="020F0502020204030204" pitchFamily="34" charset="0"/>
                        </a:rPr>
                        <a:t>Factors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4688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Absence of gender strategy at design and lack of gender specialist during implementation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Lack of dialogue with local institutions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6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38275"/>
            <a:ext cx="6696744" cy="406550"/>
          </a:xfrm>
        </p:spPr>
        <p:txBody>
          <a:bodyPr/>
          <a:lstStyle/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b="1" kern="1200" dirty="0" smtClean="0">
                <a:latin typeface="Calibri"/>
              </a:rPr>
              <a:t>Rural Poverty Impact</a:t>
            </a:r>
            <a:r>
              <a:rPr lang="en-GB" sz="2200" kern="1200" dirty="0" smtClean="0">
                <a:latin typeface="Calibri"/>
              </a:rPr>
              <a:t>: </a:t>
            </a:r>
            <a:r>
              <a:rPr lang="en-GB" sz="2200" kern="1200" dirty="0" smtClean="0">
                <a:solidFill>
                  <a:srgbClr val="000000"/>
                </a:solidFill>
                <a:latin typeface="Calibri"/>
              </a:rPr>
              <a:t>71</a:t>
            </a: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% of projects MS+ </a:t>
            </a:r>
            <a:r>
              <a:rPr lang="en-GB" sz="1200" kern="1200" dirty="0">
                <a:solidFill>
                  <a:srgbClr val="000000"/>
                </a:solidFill>
                <a:latin typeface="Calibri"/>
              </a:rPr>
              <a:t>(PCRV/PPE data series)</a:t>
            </a:r>
          </a:p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 </a:t>
            </a:r>
            <a:endParaRPr lang="en-US" sz="22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40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1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100" kern="1200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712968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kern="1200" spc="-100" dirty="0" smtClean="0">
                <a:latin typeface="Calibri" panose="020F0502020204030204" pitchFamily="34" charset="0"/>
              </a:rPr>
              <a:t>Significant gaps in the </a:t>
            </a:r>
            <a:r>
              <a:rPr lang="en-GB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targeting strategy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and processes led to a decline in rural poverty impact performance </a:t>
            </a:r>
            <a:endParaRPr lang="en-GB" sz="2800" b="1" kern="1200" spc="-1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8270" y="6600534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17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1044"/>
            <a:ext cx="6083623" cy="387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5436096" y="1807008"/>
            <a:ext cx="1152128" cy="6480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90%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IFAD10 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Target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36661"/>
              </p:ext>
            </p:extLst>
          </p:nvPr>
        </p:nvGraphicFramePr>
        <p:xfrm>
          <a:off x="6660232" y="2455080"/>
          <a:ext cx="2304256" cy="36235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95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Positive Factors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095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Building capacity of public institutions and staff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Diversifying cultivation techniques,</a:t>
                      </a:r>
                      <a:r>
                        <a:rPr lang="en-GB" sz="1100" b="0" baseline="0" dirty="0" smtClean="0"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increased </a:t>
                      </a: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access to technology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Supporting</a:t>
                      </a:r>
                      <a:r>
                        <a:rPr lang="en-GB" sz="11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bottom-up </a:t>
                      </a: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approach and empowerment of young and ethnic minorities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Forming</a:t>
                      </a:r>
                      <a:r>
                        <a:rPr lang="en-GB" sz="11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community-based </a:t>
                      </a: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organizations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Calibri" panose="020F0502020204030204" pitchFamily="34" charset="0"/>
                        </a:rPr>
                        <a:t>Negative </a:t>
                      </a:r>
                      <a:r>
                        <a:rPr lang="en-GB" sz="1200" b="1" dirty="0">
                          <a:latin typeface="Calibri" panose="020F0502020204030204" pitchFamily="34" charset="0"/>
                        </a:rPr>
                        <a:t>Factors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4688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Significant gaps in the targeting strategy and processes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Missing structured value chains approach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Lack of data and of clear policy frameworks to guide long-term sustainability</a:t>
                      </a:r>
                      <a:endParaRPr lang="en-GB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4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818270" y="65961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18</a:t>
            </a:r>
            <a:endParaRPr lang="en-GB" sz="1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547664" y="1484784"/>
            <a:ext cx="59756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None/>
              <a:defRPr sz="1800" b="1" spc="-100" baseline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63" indent="0" eaLnBrk="1" hangingPunct="1">
              <a:spcBef>
                <a:spcPct val="20000"/>
              </a:spcBef>
              <a:buNone/>
              <a:defRPr sz="3200">
                <a:solidFill>
                  <a:schemeClr val="bg1"/>
                </a:solidFill>
                <a:latin typeface="+mn-lt"/>
                <a:ea typeface="+mn-ea"/>
              </a:defRPr>
            </a:lvl2pPr>
            <a:lvl3pPr marL="766763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3pPr>
            <a:lvl4pPr marL="11509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4pPr>
            <a:lvl5pPr marL="15700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5pPr>
            <a:lvl6pPr marL="22558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6pPr>
            <a:lvl7pPr marL="27130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7pPr>
            <a:lvl8pPr marL="31702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8pPr>
            <a:lvl9pPr marL="36274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9pPr>
          </a:lstStyle>
          <a:p>
            <a:r>
              <a:rPr lang="en-GB" sz="2200" dirty="0"/>
              <a:t>Evaluation criteria assessment </a:t>
            </a:r>
            <a:r>
              <a:rPr lang="en-GB" sz="2200" dirty="0" smtClean="0"/>
              <a:t>PCR (IFAD9  and IFAD10) </a:t>
            </a:r>
            <a:endParaRPr lang="en-GB" sz="2200" dirty="0"/>
          </a:p>
          <a:p>
            <a:r>
              <a:rPr lang="en-GB" b="0" dirty="0"/>
              <a:t>% projects rated moderately satisfactory or better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39552" y="260648"/>
            <a:ext cx="8135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spc="-100" dirty="0">
                <a:latin typeface="Calibri" panose="020F0502020204030204" pitchFamily="34" charset="0"/>
              </a:rPr>
              <a:t>O</a:t>
            </a:r>
            <a:r>
              <a:rPr lang="en-GB" sz="2800" b="1" spc="-100" dirty="0" smtClean="0">
                <a:latin typeface="Calibri" panose="020F0502020204030204" pitchFamily="34" charset="0"/>
              </a:rPr>
              <a:t>nly </a:t>
            </a:r>
            <a:r>
              <a:rPr lang="en-GB" sz="2800" b="1" spc="-100" dirty="0">
                <a:solidFill>
                  <a:srgbClr val="FFC000"/>
                </a:solidFill>
                <a:latin typeface="Calibri" panose="020F0502020204030204" pitchFamily="34" charset="0"/>
              </a:rPr>
              <a:t>adaptation to climate change </a:t>
            </a:r>
            <a:r>
              <a:rPr lang="en-GB" sz="2800" b="1" spc="-100" dirty="0" smtClean="0">
                <a:latin typeface="Calibri" panose="020F0502020204030204" pitchFamily="34" charset="0"/>
              </a:rPr>
              <a:t>ratings improved between IFAD9 and IFAD10, based on PCR ratings</a:t>
            </a:r>
            <a:endParaRPr lang="en-GB" sz="2800" b="1" spc="-1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67282"/>
              </p:ext>
            </p:extLst>
          </p:nvPr>
        </p:nvGraphicFramePr>
        <p:xfrm>
          <a:off x="287426" y="2073829"/>
          <a:ext cx="8605054" cy="464546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107818"/>
                <a:gridCol w="1773302"/>
                <a:gridCol w="1950632"/>
                <a:gridCol w="1773302"/>
              </a:tblGrid>
              <a:tr h="1021547"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 indicators 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IFAD9 PCR ratings (2013-2015)                  113 projects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IFAD10 PCR ratings </a:t>
                      </a:r>
                      <a:endParaRPr lang="en-GB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2016-2018)                     </a:t>
                      </a:r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73 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IFAD10 RMF Target 2018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Adaptation to climate change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Government performance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GEWE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Innovation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Scaling-up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Rural Poverty Impact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Effectiveness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Efficiency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Sustainability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Project performance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Overall project achievement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579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IFAD performance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708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Relevance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9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282338" y="62232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4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547664" y="1484784"/>
            <a:ext cx="59756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None/>
              <a:defRPr sz="1800" b="1" spc="-100" baseline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63" indent="0" eaLnBrk="1" hangingPunct="1">
              <a:spcBef>
                <a:spcPct val="20000"/>
              </a:spcBef>
              <a:buNone/>
              <a:defRPr sz="3200">
                <a:solidFill>
                  <a:schemeClr val="bg1"/>
                </a:solidFill>
                <a:latin typeface="+mn-lt"/>
                <a:ea typeface="+mn-ea"/>
              </a:defRPr>
            </a:lvl2pPr>
            <a:lvl3pPr marL="766763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3pPr>
            <a:lvl4pPr marL="11509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4pPr>
            <a:lvl5pPr marL="15700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5pPr>
            <a:lvl6pPr marL="22558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6pPr>
            <a:lvl7pPr marL="27130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7pPr>
            <a:lvl8pPr marL="31702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8pPr>
            <a:lvl9pPr marL="36274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9pPr>
          </a:lstStyle>
          <a:p>
            <a:r>
              <a:rPr lang="en-GB" sz="2200" dirty="0"/>
              <a:t>Evaluation criteria assessment (</a:t>
            </a:r>
            <a:r>
              <a:rPr lang="en-GB" sz="2200" dirty="0" smtClean="0"/>
              <a:t>2015-2017) </a:t>
            </a:r>
            <a:endParaRPr lang="en-GB" sz="2200" dirty="0"/>
          </a:p>
          <a:p>
            <a:r>
              <a:rPr lang="en-GB" b="0" dirty="0"/>
              <a:t>% projects rated moderately satisfactory or better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39552" y="260648"/>
            <a:ext cx="8135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kern="1200" spc="-100" dirty="0" smtClean="0">
                <a:latin typeface="Calibri" panose="020F0502020204030204" pitchFamily="34" charset="0"/>
              </a:rPr>
              <a:t>Based on IOE ratings, only adaptation to climate change reached its IFAD10 RMF target </a:t>
            </a:r>
            <a:endParaRPr lang="en-GB" sz="2800" b="1" kern="1200" spc="-1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5" y="2132856"/>
            <a:ext cx="7111677" cy="383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0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7524" y="-27384"/>
            <a:ext cx="8568952" cy="1296144"/>
          </a:xfrm>
        </p:spPr>
        <p:txBody>
          <a:bodyPr/>
          <a:lstStyle/>
          <a:p>
            <a:r>
              <a:rPr lang="en-US" sz="2800" b="1" kern="1200" spc="-100" dirty="0" smtClean="0">
                <a:latin typeface="Calibri" panose="020F0502020204030204" pitchFamily="34" charset="0"/>
              </a:rPr>
              <a:t>The majority of ratings are positive, however,  the trends in performance of IFAD projects </a:t>
            </a:r>
            <a:r>
              <a:rPr lang="en-US" sz="2800" b="1" kern="1200" spc="-100" dirty="0">
                <a:latin typeface="Calibri" panose="020F0502020204030204" pitchFamily="34" charset="0"/>
              </a:rPr>
              <a:t> </a:t>
            </a:r>
            <a:r>
              <a:rPr lang="en-US" sz="2800" b="1" kern="1200" spc="-100" dirty="0" smtClean="0">
                <a:latin typeface="Calibri" panose="020F0502020204030204" pitchFamily="34" charset="0"/>
              </a:rPr>
              <a:t>show </a:t>
            </a:r>
            <a:r>
              <a:rPr lang="en-US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decline</a:t>
            </a:r>
            <a:r>
              <a:rPr lang="en-US" sz="2800" b="1" kern="1200" spc="-100" dirty="0" smtClean="0">
                <a:latin typeface="Calibri" panose="020F0502020204030204" pitchFamily="34" charset="0"/>
              </a:rPr>
              <a:t> in recent years</a:t>
            </a:r>
            <a:endParaRPr lang="en-GB" sz="2800" b="1" kern="1200" spc="-1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763688" y="1484784"/>
            <a:ext cx="59756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Overview of main evaluation criteria </a:t>
            </a:r>
          </a:p>
          <a:p>
            <a:pPr algn="ctr"/>
            <a:r>
              <a:rPr lang="en-GB" sz="1800" kern="1200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projects rated moderately satisfactory or better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8802" y="659618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33317F5-394C-499E-BA60-A1D09114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32856"/>
            <a:ext cx="6851735" cy="379532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7366113" y="1726889"/>
            <a:ext cx="1152128" cy="6480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75% of all ratings MS+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9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568952" cy="863600"/>
          </a:xfrm>
        </p:spPr>
        <p:txBody>
          <a:bodyPr/>
          <a:lstStyle/>
          <a:p>
            <a:r>
              <a:rPr lang="en-GB" sz="2800" b="1" kern="1200" spc="-100" dirty="0">
                <a:latin typeface="Calibri" panose="020F0502020204030204" pitchFamily="34" charset="0"/>
              </a:rPr>
              <a:t>IFAD project performance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is better </a:t>
            </a:r>
            <a:r>
              <a:rPr lang="en-GB" sz="2800" b="1" kern="1200" spc="-100" dirty="0">
                <a:latin typeface="Calibri" panose="020F0502020204030204" pitchFamily="34" charset="0"/>
              </a:rPr>
              <a:t>than other regional IFIs, especially in Asia, but lower than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the World </a:t>
            </a:r>
            <a:r>
              <a:rPr lang="en-GB" sz="2800" b="1" kern="1200" spc="-100" dirty="0">
                <a:latin typeface="Calibri" panose="020F0502020204030204" pitchFamily="34" charset="0"/>
              </a:rPr>
              <a:t>Bank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2480" y="663916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3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232248" y="1340768"/>
            <a:ext cx="672412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 benchmarking with agricultural portfolio of other IFIs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5494"/>
              </p:ext>
            </p:extLst>
          </p:nvPr>
        </p:nvGraphicFramePr>
        <p:xfrm>
          <a:off x="395536" y="1772816"/>
          <a:ext cx="8424936" cy="411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250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Percentage of project with positive</a:t>
                      </a:r>
                      <a:r>
                        <a:rPr lang="en-GB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 performance ratings (</a:t>
                      </a:r>
                      <a:r>
                        <a:rPr lang="en-GB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</a:rPr>
                        <a:t>2002-2017)</a:t>
                      </a:r>
                      <a:endPara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604">
                <a:tc rowSpan="2"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World </a:t>
                      </a:r>
                      <a:r>
                        <a:rPr lang="en-GB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Bank*</a:t>
                      </a:r>
                      <a:endParaRPr lang="en-GB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5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IFAD </a:t>
                      </a:r>
                      <a:r>
                        <a:rPr lang="en-GB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Africa</a:t>
                      </a:r>
                      <a:endParaRPr lang="en-GB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AfDB</a:t>
                      </a:r>
                      <a:endParaRPr lang="en-GB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0040"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Asia &amp; Pacific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IFAD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AsDB</a:t>
                      </a:r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936"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516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Latin America &amp; Caribbean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IFAD LAC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World </a:t>
                      </a:r>
                      <a:r>
                        <a:rPr lang="en-GB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Bank*</a:t>
                      </a:r>
                      <a:endParaRPr lang="en-GB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272"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272"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Near East/North Africa/ 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IFAD</a:t>
                      </a:r>
                      <a:r>
                        <a:rPr lang="en-GB" sz="1400" b="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NEN</a:t>
                      </a:r>
                      <a:endParaRPr lang="en-GB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World </a:t>
                      </a:r>
                      <a:r>
                        <a:rPr lang="en-GB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Bank*</a:t>
                      </a:r>
                      <a:endParaRPr lang="en-GB" sz="14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272">
                <a:tc v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GB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2699792" y="5877520"/>
            <a:ext cx="609836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spc="-10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 World Bank does not include sustainability of benefits within its project performance</a:t>
            </a:r>
            <a:endParaRPr lang="en-GB" sz="1200" spc="-100" dirty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888802" y="66117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4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547664" y="1484784"/>
            <a:ext cx="59756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20000"/>
              </a:spcBef>
              <a:buNone/>
              <a:defRPr sz="1800" b="1" spc="-100" baseline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85763" indent="0" eaLnBrk="1" hangingPunct="1">
              <a:spcBef>
                <a:spcPct val="20000"/>
              </a:spcBef>
              <a:buNone/>
              <a:defRPr sz="3200">
                <a:solidFill>
                  <a:schemeClr val="bg1"/>
                </a:solidFill>
                <a:latin typeface="+mn-lt"/>
                <a:ea typeface="+mn-ea"/>
              </a:defRPr>
            </a:lvl2pPr>
            <a:lvl3pPr marL="766763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3pPr>
            <a:lvl4pPr marL="11509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4pPr>
            <a:lvl5pPr marL="1570038" indent="0" eaLnBrk="1" hangingPunct="1">
              <a:spcBef>
                <a:spcPct val="20000"/>
              </a:spcBef>
              <a:buNone/>
              <a:defRPr>
                <a:solidFill>
                  <a:schemeClr val="bg1"/>
                </a:solidFill>
                <a:latin typeface="+mn-lt"/>
                <a:ea typeface="+mn-ea"/>
              </a:defRPr>
            </a:lvl5pPr>
            <a:lvl6pPr marL="22558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6pPr>
            <a:lvl7pPr marL="27130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7pPr>
            <a:lvl8pPr marL="31702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8pPr>
            <a:lvl9pPr marL="3627438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  <a:ea typeface="+mn-ea"/>
              </a:defRPr>
            </a:lvl9pPr>
          </a:lstStyle>
          <a:p>
            <a:r>
              <a:rPr lang="en-GB" sz="2200" dirty="0"/>
              <a:t>Evaluation criteria </a:t>
            </a:r>
            <a:r>
              <a:rPr lang="en-GB" sz="2200" dirty="0" smtClean="0"/>
              <a:t>assessment of PMD and IOE</a:t>
            </a:r>
            <a:endParaRPr lang="en-GB" sz="2200" dirty="0"/>
          </a:p>
          <a:p>
            <a:r>
              <a:rPr lang="en-GB" b="0" dirty="0"/>
              <a:t>% projects rated moderately satisfactory or better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39552" y="260648"/>
            <a:ext cx="8135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kern="1200" spc="-100" dirty="0" smtClean="0">
                <a:latin typeface="Calibri" panose="020F0502020204030204" pitchFamily="34" charset="0"/>
              </a:rPr>
              <a:t>Among all the criteria, only </a:t>
            </a:r>
            <a:r>
              <a:rPr lang="en-GB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adaptation to climate change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reached its IFAD10 RMF target</a:t>
            </a:r>
            <a:endParaRPr lang="en-GB" sz="2800" b="1" kern="1200" spc="-1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875112"/>
              </p:ext>
            </p:extLst>
          </p:nvPr>
        </p:nvGraphicFramePr>
        <p:xfrm>
          <a:off x="323529" y="2060848"/>
          <a:ext cx="8640959" cy="468051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122312"/>
                <a:gridCol w="1780209"/>
                <a:gridCol w="1958229"/>
                <a:gridCol w="1780209"/>
              </a:tblGrid>
              <a:tr h="1017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Outcome </a:t>
                      </a:r>
                      <a:r>
                        <a:rPr lang="en-GB" sz="1400" dirty="0">
                          <a:effectLst/>
                        </a:rPr>
                        <a:t>indicators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PMD PCR </a:t>
                      </a:r>
                      <a:endParaRPr lang="en-GB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ratings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2016-2018                     (73 projects)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IOE PCRV/PPE ratings                     </a:t>
                      </a:r>
                      <a:r>
                        <a:rPr lang="en-GB" sz="1400" dirty="0" smtClean="0">
                          <a:effectLst/>
                        </a:rPr>
                        <a:t>2015-2017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(59 projects)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IFAD10 RMF Target 2018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1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Relevance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1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ENRM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</a:tr>
              <a:tr h="2561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IFAD 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561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Innovation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</a:tr>
              <a:tr h="2561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Rural 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Poverty Impact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561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Effectiveness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561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Overall 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Project Achievement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561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Adaptation </a:t>
                      </a: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 climate change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GEWE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Scaling-up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Government 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Sustainability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</a:tr>
              <a:tr h="2689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Project </a:t>
                      </a:r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performance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689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Efficiency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1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2646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8557"/>
          </a:xfrm>
        </p:spPr>
        <p:txBody>
          <a:bodyPr/>
          <a:lstStyle/>
          <a:p>
            <a:pPr marL="11430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CA" sz="2200" b="1" kern="1200" dirty="0">
                <a:latin typeface="Calibri"/>
              </a:rPr>
              <a:t>Performance of </a:t>
            </a:r>
            <a:r>
              <a:rPr lang="en-CA" sz="2200" b="1" kern="1200" dirty="0" smtClean="0">
                <a:latin typeface="Calibri"/>
              </a:rPr>
              <a:t>all non-lending </a:t>
            </a:r>
            <a:r>
              <a:rPr lang="en-CA" sz="2200" b="1" kern="1200" dirty="0">
                <a:latin typeface="Calibri"/>
              </a:rPr>
              <a:t>activities: </a:t>
            </a:r>
            <a:r>
              <a:rPr lang="en-CA" sz="2200" kern="1200" dirty="0" smtClean="0">
                <a:latin typeface="Calibri"/>
              </a:rPr>
              <a:t>64% </a:t>
            </a:r>
            <a:r>
              <a:rPr lang="en-CA" sz="2200" kern="1200" dirty="0">
                <a:latin typeface="Calibri"/>
              </a:rPr>
              <a:t>of projects MS+ </a:t>
            </a:r>
            <a:r>
              <a:rPr lang="en-GB" sz="1200" kern="1200" dirty="0">
                <a:latin typeface="Calibri"/>
              </a:rPr>
              <a:t>(CSPE database)</a:t>
            </a:r>
            <a:endParaRPr lang="en-GB" sz="1600" kern="1200" dirty="0">
              <a:latin typeface="Calibri"/>
            </a:endParaRPr>
          </a:p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endParaRPr lang="en-GB" sz="1200" b="1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GB" sz="1200" b="1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GB" sz="1200" b="1" kern="1200" dirty="0">
              <a:solidFill>
                <a:srgbClr val="000000"/>
              </a:solidFill>
              <a:latin typeface="Calibri"/>
            </a:endParaRPr>
          </a:p>
          <a:p>
            <a:pPr marL="11430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1200" b="1" kern="1200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888802" y="659618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5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383367" y="188640"/>
            <a:ext cx="81359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kern="1200" spc="-100" dirty="0" smtClean="0">
                <a:latin typeface="Calibri" panose="020F0502020204030204" pitchFamily="34" charset="0"/>
                <a:ea typeface="+mj-ea"/>
                <a:cs typeface="+mj-cs"/>
              </a:rPr>
              <a:t>Trends in </a:t>
            </a:r>
            <a:r>
              <a:rPr lang="en-GB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+mj-cs"/>
              </a:rPr>
              <a:t>non-lending activities </a:t>
            </a:r>
            <a:r>
              <a:rPr lang="en-GB" sz="2800" b="1" kern="1200" spc="-100" dirty="0" smtClean="0">
                <a:latin typeface="Calibri" panose="020F0502020204030204" pitchFamily="34" charset="0"/>
                <a:ea typeface="+mj-ea"/>
                <a:cs typeface="+mj-cs"/>
              </a:rPr>
              <a:t>are declining, except in Partnership building</a:t>
            </a:r>
            <a:endParaRPr lang="en-GB" sz="2800" kern="0" dirty="0">
              <a:latin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19777"/>
              </p:ext>
            </p:extLst>
          </p:nvPr>
        </p:nvGraphicFramePr>
        <p:xfrm>
          <a:off x="6660232" y="1994025"/>
          <a:ext cx="2304256" cy="38112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319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Positive </a:t>
                      </a:r>
                      <a:r>
                        <a:rPr lang="en-GB" sz="1200" dirty="0">
                          <a:latin typeface="Calibri" panose="020F0502020204030204" pitchFamily="34" charset="0"/>
                        </a:rPr>
                        <a:t>Factors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0967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Capitalizing good practices, innovations and lessons learned from projects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Supporting systematically dialogue and accountability between government and other stakeholders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Engaging</a:t>
                      </a:r>
                      <a:r>
                        <a:rPr lang="en-GB" sz="11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0" dirty="0" smtClean="0">
                          <a:latin typeface="Calibri" panose="020F0502020204030204" pitchFamily="34" charset="0"/>
                        </a:rPr>
                        <a:t> actors to go beyond the project’s life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GB" sz="1100" b="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51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Calibri" panose="020F0502020204030204" pitchFamily="34" charset="0"/>
                        </a:rPr>
                        <a:t>Negative Factors</a:t>
                      </a:r>
                      <a:endParaRPr lang="en-GB" sz="12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0967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Limited resources, capacities</a:t>
                      </a:r>
                      <a:r>
                        <a:rPr lang="en-GB" sz="11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and technical knowledge at country level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Absence of functional frameworks and clear objectives in country strategies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Inadequate levels of stakeholder</a:t>
                      </a:r>
                      <a:r>
                        <a:rPr lang="en-GB" sz="11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representation</a:t>
                      </a:r>
                      <a:endParaRPr lang="en-GB" sz="11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7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568952" cy="863600"/>
          </a:xfrm>
        </p:spPr>
        <p:txBody>
          <a:bodyPr/>
          <a:lstStyle/>
          <a:p>
            <a:r>
              <a:rPr lang="en-GB" sz="2800" b="1" kern="1200" spc="-100" dirty="0">
                <a:latin typeface="Calibri" panose="020F0502020204030204" pitchFamily="34" charset="0"/>
              </a:rPr>
              <a:t>IFAD10 project investments remained </a:t>
            </a:r>
            <a:r>
              <a:rPr lang="en-GB" sz="2800" b="1" kern="1200" spc="-100" dirty="0">
                <a:solidFill>
                  <a:srgbClr val="FFC000"/>
                </a:solidFill>
                <a:latin typeface="Calibri" panose="020F0502020204030204" pitchFamily="34" charset="0"/>
              </a:rPr>
              <a:t>big</a:t>
            </a:r>
            <a:r>
              <a:rPr lang="en-GB" sz="2800" b="1" kern="1200" spc="-100" dirty="0">
                <a:latin typeface="Calibri" panose="020F0502020204030204" pitchFamily="34" charset="0"/>
              </a:rPr>
              <a:t>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with </a:t>
            </a:r>
            <a:r>
              <a:rPr lang="en-GB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bigger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approved project sizes…</a:t>
            </a:r>
            <a:endParaRPr lang="en-GB" sz="2800" b="1" kern="1200" spc="-1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8802" y="661523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6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79512" y="1628800"/>
            <a:ext cx="432048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b="1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IFAD approved Programme of Work (</a:t>
            </a:r>
            <a:r>
              <a:rPr lang="en-GB" sz="1800" b="1" spc="-100" dirty="0" err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</a:t>
            </a:r>
            <a:r>
              <a:rPr lang="en-GB" sz="1800" b="1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GB" sz="1800" b="1" spc="-1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GB" sz="1800" b="1" spc="-10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GB" sz="1800" b="1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replenishment period (US$ million)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716016" y="1628800"/>
            <a:ext cx="42256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1800" b="1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cost per approved investment project (average and median size)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0" y="2348880"/>
            <a:ext cx="432048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84" y="2341264"/>
            <a:ext cx="43204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568952" cy="863600"/>
          </a:xfrm>
        </p:spPr>
        <p:txBody>
          <a:bodyPr/>
          <a:lstStyle/>
          <a:p>
            <a:r>
              <a:rPr lang="en-GB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Smarter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 </a:t>
            </a:r>
            <a:r>
              <a:rPr lang="en-GB" sz="2800" b="1" kern="1200" spc="-100" dirty="0">
                <a:latin typeface="Calibri" panose="020F0502020204030204" pitchFamily="34" charset="0"/>
              </a:rPr>
              <a:t>in terms of reduced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budgetary resources and improved timeliness</a:t>
            </a:r>
            <a:endParaRPr lang="en-GB" sz="2800" b="1" kern="1200" spc="-1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8802" y="660571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7</a:t>
            </a:r>
            <a:endParaRPr lang="en-GB" sz="1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79512" y="1628800"/>
            <a:ext cx="432048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1800" b="1" spc="-10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Administrative budget allocation for country programme, design, supervision &amp; implementation and its ratio to </a:t>
            </a:r>
            <a:r>
              <a:rPr lang="en-GB" sz="1800" b="1" spc="-100" dirty="0" err="1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PoLG</a:t>
            </a:r>
            <a:r>
              <a:rPr lang="en-GB" sz="1800" b="1" spc="-10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replenishment period</a:t>
            </a:r>
            <a:endParaRPr lang="en-GB" sz="1800" b="1" spc="-100" dirty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392489" cy="3312368"/>
          </a:xfrm>
          <a:prstGeom prst="rect">
            <a:avLst/>
          </a:prstGeom>
          <a:noFill/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716016" y="1628800"/>
            <a:ext cx="42256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1800" b="1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Disbursement Lag </a:t>
            </a:r>
            <a:endParaRPr lang="en-GB" sz="1800" b="1" spc="-100" dirty="0" smtClean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800" b="1" spc="-10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replenishment </a:t>
            </a:r>
            <a:r>
              <a:rPr lang="en-GB" sz="1800" b="1" spc="-100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26350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2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568952" cy="863600"/>
          </a:xfrm>
        </p:spPr>
        <p:txBody>
          <a:bodyPr/>
          <a:lstStyle/>
          <a:p>
            <a:r>
              <a:rPr lang="en-GB" sz="2800" b="1" kern="1200" spc="-100" dirty="0">
                <a:latin typeface="Calibri" panose="020F0502020204030204" pitchFamily="34" charset="0"/>
              </a:rPr>
              <a:t>…, but they were not </a:t>
            </a:r>
            <a:r>
              <a:rPr lang="en-GB" sz="2800" b="1" kern="1200" spc="-100" dirty="0" smtClean="0">
                <a:latin typeface="Calibri" panose="020F0502020204030204" pitchFamily="34" charset="0"/>
              </a:rPr>
              <a:t>necessarily </a:t>
            </a:r>
            <a:r>
              <a:rPr lang="en-GB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better </a:t>
            </a:r>
            <a:r>
              <a:rPr lang="en-GB" sz="2800" b="1" kern="1200" spc="-100" dirty="0">
                <a:latin typeface="Calibri" panose="020F0502020204030204" pitchFamily="34" charset="0"/>
              </a:rPr>
              <a:t>in quality.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8802" y="660571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8</a:t>
            </a:r>
            <a:endParaRPr lang="en-GB" sz="10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07504" y="1731580"/>
            <a:ext cx="88741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-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Based on IOE ratings, only Adaptation to Climate Change reached its IFAD10 </a:t>
            </a:r>
            <a:r>
              <a:rPr lang="en-GB" sz="2000" dirty="0" smtClean="0">
                <a:latin typeface="Calibri" panose="020F0502020204030204" pitchFamily="34" charset="0"/>
                <a:ea typeface="ＭＳ Ｐゴシック" pitchFamily="34" charset="-128"/>
              </a:rPr>
              <a:t>target.</a:t>
            </a:r>
          </a:p>
          <a:p>
            <a:pPr marL="723900" lvl="1" indent="-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ea typeface="ＭＳ Ｐゴシック" pitchFamily="34" charset="-128"/>
              </a:rPr>
              <a:t>ENRM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 shows a </a:t>
            </a:r>
            <a:r>
              <a:rPr lang="en-GB" sz="2000" b="1" dirty="0">
                <a:latin typeface="Calibri" panose="020F0502020204030204" pitchFamily="34" charset="0"/>
                <a:ea typeface="ＭＳ Ｐゴシック" pitchFamily="34" charset="-128"/>
              </a:rPr>
              <a:t>statistically significant and positive </a:t>
            </a:r>
            <a:r>
              <a:rPr lang="en-GB" sz="2000" b="1" dirty="0" smtClean="0">
                <a:latin typeface="Calibri" panose="020F0502020204030204" pitchFamily="34" charset="0"/>
                <a:ea typeface="ＭＳ Ｐゴシック" pitchFamily="34" charset="-128"/>
              </a:rPr>
              <a:t>change </a:t>
            </a:r>
            <a:r>
              <a:rPr lang="en-GB" sz="2000" dirty="0" smtClean="0">
                <a:latin typeface="Calibri" panose="020F0502020204030204" pitchFamily="34" charset="0"/>
                <a:ea typeface="ＭＳ Ｐゴシック" pitchFamily="34" charset="-128"/>
              </a:rPr>
              <a:t>in terms of average ratings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between IFAD8 and IFAD10 as well as </a:t>
            </a:r>
            <a:r>
              <a:rPr lang="en-GB" sz="2000" dirty="0" smtClean="0">
                <a:latin typeface="Calibri" panose="020F0502020204030204" pitchFamily="34" charset="0"/>
                <a:ea typeface="ＭＳ Ｐゴシック" pitchFamily="34" charset="-128"/>
              </a:rPr>
              <a:t>IFAD8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and IFAD9. </a:t>
            </a:r>
          </a:p>
          <a:p>
            <a:pPr marL="723900" lvl="1" indent="-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ea typeface="ＭＳ Ｐゴシック" pitchFamily="34" charset="-128"/>
              </a:rPr>
              <a:t>However, average IOE ratings for all criteria (except adaptation to climate change and ENRM) declined between IFAD8 and IFAD10 as well as IFAD9 and IFAD10 – despite initial improvement between IFAD8 and IFAD9. </a:t>
            </a:r>
          </a:p>
          <a:p>
            <a:pPr marL="723900" lvl="1" indent="-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723900" lvl="1" indent="-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Calibri" panose="020F0502020204030204" pitchFamily="34" charset="0"/>
                <a:ea typeface="ＭＳ Ｐゴシック" pitchFamily="34" charset="-128"/>
              </a:rPr>
              <a:t>Relevance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and</a:t>
            </a:r>
            <a:r>
              <a:rPr lang="en-GB" sz="2000" b="1" dirty="0">
                <a:latin typeface="Calibri" panose="020F0502020204030204" pitchFamily="34" charset="0"/>
                <a:ea typeface="ＭＳ Ｐゴシック" pitchFamily="34" charset="-128"/>
              </a:rPr>
              <a:t> IFAD performance as a partner </a:t>
            </a:r>
            <a:r>
              <a:rPr lang="en-GB" sz="2000" dirty="0">
                <a:latin typeface="Calibri" panose="020F0502020204030204" pitchFamily="34" charset="0"/>
                <a:ea typeface="ＭＳ Ｐゴシック" pitchFamily="34" charset="-128"/>
              </a:rPr>
              <a:t>show a </a:t>
            </a:r>
            <a:r>
              <a:rPr lang="en-GB" sz="2000" b="1" dirty="0">
                <a:latin typeface="Calibri" panose="020F0502020204030204" pitchFamily="34" charset="0"/>
                <a:ea typeface="ＭＳ Ｐゴシック" pitchFamily="34" charset="-128"/>
              </a:rPr>
              <a:t>statistically significant decline </a:t>
            </a:r>
            <a:r>
              <a:rPr lang="en-GB" sz="2000" dirty="0" smtClean="0">
                <a:latin typeface="Calibri" panose="020F0502020204030204" pitchFamily="34" charset="0"/>
                <a:ea typeface="ＭＳ Ｐゴシック" pitchFamily="34" charset="-128"/>
              </a:rPr>
              <a:t>in average ratings between IFAD9 and IFAD10. </a:t>
            </a:r>
          </a:p>
          <a:p>
            <a:pPr marL="723900" lvl="1" indent="-457200" eaLnBrk="0" hangingPunct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6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D715DB9-A05E-4C34-894E-A2AAC241C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31044"/>
            <a:ext cx="6264696" cy="35310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438275"/>
            <a:ext cx="6696744" cy="406550"/>
          </a:xfrm>
        </p:spPr>
        <p:txBody>
          <a:bodyPr/>
          <a:lstStyle/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b="1" kern="1200" dirty="0">
                <a:latin typeface="Calibri"/>
              </a:rPr>
              <a:t>ENRM</a:t>
            </a:r>
            <a:r>
              <a:rPr lang="en-GB" sz="2200" kern="1200" dirty="0">
                <a:latin typeface="Calibri"/>
              </a:rPr>
              <a:t>: </a:t>
            </a: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81% of projects MS+ </a:t>
            </a:r>
            <a:r>
              <a:rPr lang="en-GB" sz="1200" kern="1200" dirty="0">
                <a:solidFill>
                  <a:srgbClr val="000000"/>
                </a:solidFill>
                <a:latin typeface="Calibri"/>
              </a:rPr>
              <a:t>(PCRV/PPE data series)</a:t>
            </a:r>
          </a:p>
          <a:p>
            <a:pPr marL="114300" lvl="0" indent="0" algn="ctr" fontAlgn="auto">
              <a:spcAft>
                <a:spcPts val="1200"/>
              </a:spcAft>
              <a:buClr>
                <a:srgbClr val="7A7A7A"/>
              </a:buClr>
              <a:buNone/>
            </a:pPr>
            <a:r>
              <a:rPr lang="en-GB" sz="2200" kern="1200" dirty="0">
                <a:solidFill>
                  <a:srgbClr val="000000"/>
                </a:solidFill>
                <a:latin typeface="Calibri"/>
              </a:rPr>
              <a:t> </a:t>
            </a:r>
            <a:endParaRPr lang="en-US" sz="22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40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1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342900" lvl="0" indent="-228600" algn="ctr" fontAlgn="auto">
              <a:spcAft>
                <a:spcPts val="0"/>
              </a:spcAft>
              <a:buClr>
                <a:srgbClr val="7A7A7A"/>
              </a:buClr>
              <a:buFont typeface="Arial" pitchFamily="34" charset="0"/>
              <a:buChar char="•"/>
              <a:defRPr/>
            </a:pPr>
            <a:endParaRPr lang="en-US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2000" kern="1200" dirty="0">
              <a:solidFill>
                <a:srgbClr val="000000"/>
              </a:solidFill>
              <a:latin typeface="Calibri"/>
            </a:endParaRPr>
          </a:p>
          <a:p>
            <a:pPr marL="0" lvl="0" indent="0" algn="ctr" fontAlgn="auto">
              <a:spcAft>
                <a:spcPts val="0"/>
              </a:spcAft>
              <a:buClr>
                <a:srgbClr val="7A7A7A"/>
              </a:buClr>
              <a:buNone/>
              <a:defRPr/>
            </a:pPr>
            <a:endParaRPr lang="en-GB" sz="100" kern="1200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712968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kern="1200" spc="-100" dirty="0" smtClean="0">
                <a:latin typeface="Calibri" panose="020F0502020204030204" pitchFamily="34" charset="0"/>
              </a:rPr>
              <a:t>Technical expertise and preventive approaches contributed to positive performance in </a:t>
            </a:r>
            <a:r>
              <a:rPr lang="en-US" sz="2800" b="1" kern="1200" spc="-1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ENRM</a:t>
            </a:r>
            <a:endParaRPr lang="en-GB" sz="2800" b="1" kern="1200" spc="-1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8802" y="66117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9</a:t>
            </a:r>
            <a:endParaRPr lang="en-GB" sz="1000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436096" y="1807008"/>
            <a:ext cx="1152128" cy="64807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90%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IFAD10 </a:t>
            </a: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ＭＳ Ｐゴシック" pitchFamily="1" charset="-128"/>
                <a:cs typeface="ＭＳ Ｐゴシック" pitchFamily="1" charset="-128"/>
              </a:rPr>
              <a:t>Target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81061"/>
              </p:ext>
            </p:extLst>
          </p:nvPr>
        </p:nvGraphicFramePr>
        <p:xfrm>
          <a:off x="6660232" y="2455080"/>
          <a:ext cx="2304256" cy="298254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795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Calibri" panose="020F0502020204030204" pitchFamily="34" charset="0"/>
                        </a:rPr>
                        <a:t>Positive Factors</a:t>
                      </a:r>
                      <a:endParaRPr lang="en-GB" sz="12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7095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Recognizing  sensitive </a:t>
                      </a:r>
                      <a:r>
                        <a:rPr lang="en-US" sz="1100" b="0" dirty="0">
                          <a:latin typeface="Calibri" panose="020F0502020204030204" pitchFamily="34" charset="0"/>
                        </a:rPr>
                        <a:t>ecosystem in the design phase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Adopting</a:t>
                      </a:r>
                      <a:r>
                        <a:rPr lang="en-US" sz="1100" b="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long-term </a:t>
                      </a:r>
                      <a:r>
                        <a:rPr lang="en-US" sz="1100" b="0" dirty="0">
                          <a:latin typeface="Calibri" panose="020F0502020204030204" pitchFamily="34" charset="0"/>
                        </a:rPr>
                        <a:t>environmentally sustainable farming methods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dirty="0">
                          <a:latin typeface="Calibri" panose="020F0502020204030204" pitchFamily="34" charset="0"/>
                        </a:rPr>
                        <a:t>Adopting legal frameworks </a:t>
                      </a: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to avoid</a:t>
                      </a:r>
                      <a:r>
                        <a:rPr lang="en-US" sz="1100" b="0" baseline="0" dirty="0" smtClean="0">
                          <a:latin typeface="Calibri" panose="020F0502020204030204" pitchFamily="34" charset="0"/>
                        </a:rPr>
                        <a:t> environmental </a:t>
                      </a:r>
                      <a:r>
                        <a:rPr lang="en-US" sz="1100" b="0" dirty="0" smtClean="0">
                          <a:latin typeface="Calibri" panose="020F0502020204030204" pitchFamily="34" charset="0"/>
                        </a:rPr>
                        <a:t>implications</a:t>
                      </a:r>
                      <a:endParaRPr lang="en-US" sz="11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latin typeface="Calibri" panose="020F0502020204030204" pitchFamily="34" charset="0"/>
                        </a:rPr>
                        <a:t>Negative </a:t>
                      </a:r>
                      <a:r>
                        <a:rPr lang="en-GB" sz="1200" b="1" dirty="0">
                          <a:latin typeface="Calibri" panose="020F0502020204030204" pitchFamily="34" charset="0"/>
                        </a:rPr>
                        <a:t>Factors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4688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Lack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of environmental strategy at design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 focus on human capital in environmental management 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2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5CA38E6A4FF499192D1AE5C5BD80C" ma:contentTypeVersion="0" ma:contentTypeDescription="Create a new document." ma:contentTypeScope="" ma:versionID="fd1736a2b57e35118edd8731cfd560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896fe0af7f45c9e24e5e4d6e5194f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4DA460-E838-4224-956A-3A46045C5711}"/>
</file>

<file path=customXml/itemProps4.xml><?xml version="1.0" encoding="utf-8"?>
<ds:datastoreItem xmlns:ds="http://schemas.openxmlformats.org/officeDocument/2006/customXml" ds:itemID="{F1D60A38-927D-43D8-A505-FEB5B8977247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13649</TotalTime>
  <Words>1463</Words>
  <Application>Microsoft Office PowerPoint</Application>
  <PresentationFormat>On-screen Show (4:3)</PresentationFormat>
  <Paragraphs>345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_APR1_2014</vt:lpstr>
      <vt:lpstr>1__APR1_2014</vt:lpstr>
      <vt:lpstr>2019 Annual Report on Results and Impact of IFAD Operations (ARRI)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 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Alvarez-Pagella, Melba</dc:creator>
  <cp:lastModifiedBy>Deshpande, Chitra Achyut</cp:lastModifiedBy>
  <cp:revision>386</cp:revision>
  <cp:lastPrinted>2019-07-15T12:33:09Z</cp:lastPrinted>
  <dcterms:created xsi:type="dcterms:W3CDTF">2014-09-17T09:06:47Z</dcterms:created>
  <dcterms:modified xsi:type="dcterms:W3CDTF">2019-07-24T12:43:34Z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0x010100B605CA38E6A4FF499192D1AE5C5BD80C</vt:lpwstr>
  </property>
  <property fmtid="{D5CDD505-2E9C-101B-9397-08002B2CF9AE}" pid="3" name="IsMyDocuments">
    <vt:bool>true</vt:bool>
  </property>
</Properties>
</file>