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73" r:id="rId2"/>
    <p:sldId id="270" r:id="rId3"/>
    <p:sldId id="275" r:id="rId4"/>
    <p:sldId id="257" r:id="rId5"/>
    <p:sldId id="263" r:id="rId6"/>
    <p:sldId id="272" r:id="rId7"/>
    <p:sldId id="276" r:id="rId8"/>
    <p:sldId id="277" r:id="rId9"/>
    <p:sldId id="260" r:id="rId10"/>
    <p:sldId id="261" r:id="rId11"/>
    <p:sldId id="262" r:id="rId12"/>
    <p:sldId id="269" r:id="rId13"/>
    <p:sldId id="265" r:id="rId14"/>
    <p:sldId id="267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717"/>
    <a:srgbClr val="E4C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05" autoAdjust="0"/>
  </p:normalViewPr>
  <p:slideViewPr>
    <p:cSldViewPr>
      <p:cViewPr>
        <p:scale>
          <a:sx n="107" d="100"/>
          <a:sy n="107" d="100"/>
        </p:scale>
        <p:origin x="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1804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228B3622-9E8D-460F-AEFA-7C2C07CC6605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36DEA1F7-64C0-4680-BCE4-E75AE3ECA6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6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8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9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65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2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35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9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6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53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4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F071-4059-4DEB-95CB-3884B04D2790}" type="datetimeFigureOut">
              <a:rPr lang="en-GB" smtClean="0"/>
              <a:pPr/>
              <a:t>29/11/2011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A29A-33AA-4F3E-A00F-3376A5561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55576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</a:rPr>
              <a:t>IFAD partnership strategy</a:t>
            </a:r>
            <a:endParaRPr lang="en-GB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tx1"/>
                </a:solidFill>
              </a:rPr>
              <a:t>Presentation to informal seminar of Executive Board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12 December 2011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7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Rationale and objectives of a strategic approach paper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518457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GB" dirty="0" smtClean="0"/>
              <a:t> </a:t>
            </a:r>
            <a:r>
              <a:rPr lang="en-GB" b="1" i="1" dirty="0" smtClean="0"/>
              <a:t>The rationale</a:t>
            </a:r>
          </a:p>
          <a:p>
            <a:pPr lvl="0">
              <a:lnSpc>
                <a:spcPct val="120000"/>
              </a:lnSpc>
            </a:pPr>
            <a:r>
              <a:rPr lang="en-GB" sz="2900" dirty="0" smtClean="0">
                <a:solidFill>
                  <a:prstClr val="black"/>
                </a:solidFill>
              </a:rPr>
              <a:t>IFAD </a:t>
            </a:r>
            <a:r>
              <a:rPr lang="en-GB" sz="2900" dirty="0">
                <a:solidFill>
                  <a:prstClr val="black"/>
                </a:solidFill>
              </a:rPr>
              <a:t>works with so many different partners, for so many different purposes, that a single organizational strategy may </a:t>
            </a:r>
            <a:r>
              <a:rPr lang="en-GB" sz="2900" dirty="0" smtClean="0">
                <a:solidFill>
                  <a:prstClr val="black"/>
                </a:solidFill>
              </a:rPr>
              <a:t>add </a:t>
            </a:r>
            <a:r>
              <a:rPr lang="en-GB" sz="2900" dirty="0">
                <a:solidFill>
                  <a:prstClr val="black"/>
                </a:solidFill>
              </a:rPr>
              <a:t>little value</a:t>
            </a:r>
          </a:p>
          <a:p>
            <a:pPr lvl="0">
              <a:lnSpc>
                <a:spcPct val="120000"/>
              </a:lnSpc>
            </a:pPr>
            <a:r>
              <a:rPr lang="en-GB" sz="2900" dirty="0">
                <a:solidFill>
                  <a:prstClr val="black"/>
                </a:solidFill>
              </a:rPr>
              <a:t>Instead, a </a:t>
            </a:r>
            <a:r>
              <a:rPr lang="en-GB" sz="2900" b="1" dirty="0">
                <a:solidFill>
                  <a:prstClr val="black"/>
                </a:solidFill>
              </a:rPr>
              <a:t>strategic approach paper </a:t>
            </a:r>
            <a:r>
              <a:rPr lang="en-GB" sz="2900" dirty="0">
                <a:solidFill>
                  <a:prstClr val="black"/>
                </a:solidFill>
              </a:rPr>
              <a:t>would provide </a:t>
            </a:r>
            <a:r>
              <a:rPr lang="en-GB" sz="2900" dirty="0" smtClean="0">
                <a:solidFill>
                  <a:prstClr val="black"/>
                </a:solidFill>
              </a:rPr>
              <a:t>guidance for different types of partnership, </a:t>
            </a:r>
            <a:r>
              <a:rPr lang="en-GB" sz="2900" dirty="0">
                <a:solidFill>
                  <a:prstClr val="black"/>
                </a:solidFill>
              </a:rPr>
              <a:t>yet not seek to impose single </a:t>
            </a:r>
            <a:r>
              <a:rPr lang="en-GB" sz="2900" dirty="0" smtClean="0">
                <a:solidFill>
                  <a:prstClr val="black"/>
                </a:solidFill>
              </a:rPr>
              <a:t>partnership model</a:t>
            </a:r>
            <a:endParaRPr lang="en-GB" sz="29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b="1" i="1" dirty="0" smtClean="0"/>
              <a:t>The </a:t>
            </a:r>
            <a:r>
              <a:rPr lang="en-GB" b="1" i="1" dirty="0"/>
              <a:t>objective </a:t>
            </a:r>
            <a:r>
              <a:rPr lang="en-GB" dirty="0" smtClean="0"/>
              <a:t>of the strategic approach paper will be to assist IFAD to be more selective in its partnerships, and enable managers </a:t>
            </a:r>
            <a:r>
              <a:rPr lang="en-GB" dirty="0"/>
              <a:t>and staff </a:t>
            </a:r>
            <a:r>
              <a:rPr lang="en-GB" dirty="0" smtClean="0"/>
              <a:t>to develop and </a:t>
            </a:r>
            <a:r>
              <a:rPr lang="en-GB" dirty="0"/>
              <a:t>manage </a:t>
            </a:r>
            <a:r>
              <a:rPr lang="en-GB" dirty="0" smtClean="0"/>
              <a:t>partnerships more effectively </a:t>
            </a:r>
            <a:r>
              <a:rPr lang="en-GB" dirty="0"/>
              <a:t>and </a:t>
            </a:r>
            <a:r>
              <a:rPr lang="en-GB" dirty="0" smtClean="0"/>
              <a:t>efficiently, so as to better achieve </a:t>
            </a:r>
            <a:r>
              <a:rPr lang="en-GB" dirty="0"/>
              <a:t>IFAD’s overall strategic </a:t>
            </a:r>
            <a:r>
              <a:rPr lang="en-GB" dirty="0" smtClean="0"/>
              <a:t>objectives. It will provide greater clarity about:</a:t>
            </a:r>
            <a:endParaRPr lang="en-GB" sz="3000" dirty="0"/>
          </a:p>
          <a:p>
            <a:pPr>
              <a:lnSpc>
                <a:spcPct val="120000"/>
              </a:lnSpc>
            </a:pPr>
            <a:r>
              <a:rPr lang="en-GB" sz="2900" i="1" dirty="0" smtClean="0"/>
              <a:t>Why</a:t>
            </a:r>
            <a:r>
              <a:rPr lang="en-GB" sz="2900" dirty="0" smtClean="0"/>
              <a:t> </a:t>
            </a:r>
            <a:r>
              <a:rPr lang="en-GB" sz="2900" dirty="0" smtClean="0"/>
              <a:t>IFAD </a:t>
            </a:r>
            <a:r>
              <a:rPr lang="en-GB" sz="2900" dirty="0" smtClean="0"/>
              <a:t>should enter into specific partnerships</a:t>
            </a:r>
          </a:p>
          <a:p>
            <a:pPr>
              <a:lnSpc>
                <a:spcPct val="120000"/>
              </a:lnSpc>
            </a:pPr>
            <a:r>
              <a:rPr lang="en-GB" sz="2900" i="1" dirty="0" smtClean="0"/>
              <a:t>What</a:t>
            </a:r>
            <a:r>
              <a:rPr lang="en-GB" sz="2900" dirty="0" smtClean="0"/>
              <a:t> it wants those partnerships to achieve </a:t>
            </a:r>
          </a:p>
          <a:p>
            <a:pPr>
              <a:lnSpc>
                <a:spcPct val="120000"/>
              </a:lnSpc>
            </a:pPr>
            <a:r>
              <a:rPr lang="en-GB" sz="2900" i="1" dirty="0" smtClean="0"/>
              <a:t>Which</a:t>
            </a:r>
            <a:r>
              <a:rPr lang="en-GB" sz="2900" dirty="0" smtClean="0"/>
              <a:t> organizations to partner with</a:t>
            </a:r>
          </a:p>
          <a:p>
            <a:pPr>
              <a:lnSpc>
                <a:spcPct val="120000"/>
              </a:lnSpc>
            </a:pPr>
            <a:r>
              <a:rPr lang="en-GB" sz="2900" i="1" dirty="0"/>
              <a:t>How</a:t>
            </a:r>
            <a:r>
              <a:rPr lang="en-GB" sz="2900" dirty="0"/>
              <a:t> to develop and manage the partnerships</a:t>
            </a:r>
          </a:p>
          <a:p>
            <a:pPr>
              <a:lnSpc>
                <a:spcPct val="120000"/>
              </a:lnSpc>
            </a:pPr>
            <a:r>
              <a:rPr lang="en-GB" sz="2900" i="1" dirty="0" smtClean="0"/>
              <a:t>Who </a:t>
            </a:r>
            <a:r>
              <a:rPr lang="en-GB" sz="2900" dirty="0" smtClean="0"/>
              <a:t>in IFAD is responsible for these activities</a:t>
            </a:r>
          </a:p>
          <a:p>
            <a:pPr>
              <a:lnSpc>
                <a:spcPct val="120000"/>
              </a:lnSpc>
            </a:pPr>
            <a:r>
              <a:rPr lang="en-GB" sz="2900" i="1" dirty="0" smtClean="0"/>
              <a:t>When</a:t>
            </a:r>
            <a:r>
              <a:rPr lang="en-GB" sz="2900" dirty="0" smtClean="0"/>
              <a:t> partnership isn’t the right </a:t>
            </a:r>
            <a:r>
              <a:rPr lang="en-GB" sz="2900" dirty="0" smtClean="0"/>
              <a:t>option</a:t>
            </a:r>
            <a:endParaRPr lang="en-GB" sz="2900" dirty="0" smtClean="0"/>
          </a:p>
        </p:txBody>
      </p:sp>
    </p:spTree>
    <p:extLst>
      <p:ext uri="{BB962C8B-B14F-4D97-AF65-F5344CB8AC3E}">
        <p14:creationId xmlns:p14="http://schemas.microsoft.com/office/powerpoint/2010/main" val="23669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885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Proposed typology of partnerships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64621"/>
              </p:ext>
            </p:extLst>
          </p:nvPr>
        </p:nvGraphicFramePr>
        <p:xfrm>
          <a:off x="401471" y="1988840"/>
          <a:ext cx="8202977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689"/>
                <a:gridCol w="2129355"/>
                <a:gridCol w="1274114"/>
                <a:gridCol w="2681819"/>
              </a:tblGrid>
              <a:tr h="57096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Partnership types</a:t>
                      </a:r>
                      <a:endParaRPr lang="en-GB" sz="16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Examples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Levels </a:t>
                      </a:r>
                      <a:r>
                        <a:rPr lang="en-GB" sz="1600" dirty="0" smtClean="0"/>
                        <a:t>of partnerships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Main partners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177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Programmes and projects </a:t>
                      </a:r>
                      <a:r>
                        <a:rPr lang="en-GB" sz="1600" b="0" dirty="0" smtClean="0"/>
                        <a:t>(CMR 1-3)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Private sector </a:t>
                      </a:r>
                      <a:r>
                        <a:rPr lang="en-GB" sz="1600" dirty="0" err="1" smtClean="0"/>
                        <a:t>devt</a:t>
                      </a:r>
                      <a:r>
                        <a:rPr lang="en-GB" sz="1600" dirty="0" smtClean="0"/>
                        <a:t>., climate change, KMI, nat. level policy dialogue, scaling-up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National, regional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Member governments, RPOs, NGOs, private sector, development partners,</a:t>
                      </a:r>
                      <a:r>
                        <a:rPr lang="en-GB" sz="1600" baseline="0" dirty="0" smtClean="0"/>
                        <a:t> UN agencies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366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Global policy dialogue </a:t>
                      </a:r>
                      <a:r>
                        <a:rPr lang="en-GB" sz="1600" b="0" dirty="0" smtClean="0"/>
                        <a:t>(CMR 8)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Food price volatility, CFS, Global</a:t>
                      </a:r>
                      <a:r>
                        <a:rPr lang="en-GB" sz="1600" baseline="0" dirty="0" smtClean="0"/>
                        <a:t> Donor Platform on </a:t>
                      </a:r>
                      <a:r>
                        <a:rPr lang="en-GB" sz="1600" baseline="0" dirty="0" smtClean="0"/>
                        <a:t>RD, gender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Global, regional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International organizations, research organizations</a:t>
                      </a:r>
                      <a:r>
                        <a:rPr lang="en-GB" sz="1600" dirty="0" smtClean="0"/>
                        <a:t>, member</a:t>
                      </a:r>
                      <a:r>
                        <a:rPr lang="en-GB" sz="1600" baseline="0" dirty="0" smtClean="0"/>
                        <a:t> governments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366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Resource mobilization </a:t>
                      </a:r>
                      <a:r>
                        <a:rPr lang="en-GB" sz="1600" b="0" dirty="0" smtClean="0"/>
                        <a:t>(CMR 10)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Replenishment, Supplementary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funds, Spanish loan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Global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Member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g</a:t>
                      </a:r>
                      <a:r>
                        <a:rPr lang="en-GB" sz="1600" dirty="0" smtClean="0"/>
                        <a:t>overnments, foundations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96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Organizational efficiency </a:t>
                      </a:r>
                      <a:r>
                        <a:rPr lang="en-GB" sz="1600" b="0" dirty="0" smtClean="0"/>
                        <a:t>(CMR 4-7)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RBA joint procurement, UN joint pension plan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Corporate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IFIs, UN agencies</a:t>
                      </a:r>
                      <a:endParaRPr lang="en-GB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745" y="6021288"/>
            <a:ext cx="8061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Partnership types defined relative to IFAD’s Corporate Management Results, considered critical to </a:t>
            </a:r>
            <a:r>
              <a:rPr lang="en-GB" sz="2000" dirty="0"/>
              <a:t>achieving IFAD’s overall strategic priorities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180" y="112474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strategic approach paper will </a:t>
            </a:r>
            <a:r>
              <a:rPr lang="en-GB" sz="2000" dirty="0" smtClean="0"/>
              <a:t>use </a:t>
            </a:r>
            <a:r>
              <a:rPr lang="en-GB" sz="2000" dirty="0"/>
              <a:t>the following </a:t>
            </a:r>
            <a:r>
              <a:rPr lang="en-GB" sz="2000" i="1" dirty="0"/>
              <a:t>descriptive</a:t>
            </a:r>
            <a:r>
              <a:rPr lang="en-GB" sz="2000" dirty="0"/>
              <a:t> typology </a:t>
            </a:r>
            <a:r>
              <a:rPr lang="en-GB" sz="2000" dirty="0" smtClean="0"/>
              <a:t>to aggregate IFAD’s </a:t>
            </a:r>
            <a:r>
              <a:rPr lang="en-GB" sz="2000" dirty="0" smtClean="0"/>
              <a:t>partnerships; </a:t>
            </a:r>
            <a:r>
              <a:rPr lang="en-GB" sz="2000" dirty="0" smtClean="0"/>
              <a:t>activities will be prioritised under </a:t>
            </a:r>
            <a:r>
              <a:rPr lang="en-GB" sz="2000" dirty="0" smtClean="0"/>
              <a:t>each type: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19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paper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will also highlight the following: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400" dirty="0" smtClean="0"/>
              <a:t>That while there are vastly different sorts of partnerships with a wide variety of partners, under all four partnership types</a:t>
            </a:r>
            <a:r>
              <a:rPr lang="en-GB" sz="3400" dirty="0" smtClean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dirty="0" smtClean="0">
                <a:solidFill>
                  <a:prstClr val="black"/>
                </a:solidFill>
              </a:rPr>
              <a:t>Focus </a:t>
            </a:r>
            <a:r>
              <a:rPr lang="en-GB" dirty="0" smtClean="0">
                <a:solidFill>
                  <a:prstClr val="black"/>
                </a:solidFill>
              </a:rPr>
              <a:t>needs to be on development impact for </a:t>
            </a:r>
            <a:r>
              <a:rPr lang="en-GB" dirty="0" smtClean="0"/>
              <a:t>rural </a:t>
            </a:r>
            <a:r>
              <a:rPr lang="en-GB" dirty="0"/>
              <a:t>poverty </a:t>
            </a:r>
            <a:r>
              <a:rPr lang="en-GB" dirty="0" smtClean="0"/>
              <a:t>reduction, as defined in the Strategic Framework 2011-2015 </a:t>
            </a: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>
                <a:solidFill>
                  <a:prstClr val="black"/>
                </a:solidFill>
              </a:rPr>
              <a:t>Scaling-up is a priority: it </a:t>
            </a:r>
            <a:r>
              <a:rPr lang="en-GB" dirty="0" smtClean="0">
                <a:solidFill>
                  <a:prstClr val="black"/>
                </a:solidFill>
              </a:rPr>
              <a:t>will be central to expanded impact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>
                <a:solidFill>
                  <a:prstClr val="black"/>
                </a:solidFill>
              </a:rPr>
              <a:t>Issues </a:t>
            </a:r>
            <a:r>
              <a:rPr lang="en-GB" dirty="0">
                <a:solidFill>
                  <a:prstClr val="black"/>
                </a:solidFill>
              </a:rPr>
              <a:t>of knowledge management and </a:t>
            </a:r>
            <a:r>
              <a:rPr lang="en-GB" dirty="0" smtClean="0">
                <a:solidFill>
                  <a:prstClr val="black"/>
                </a:solidFill>
              </a:rPr>
              <a:t>innovation – of learning – </a:t>
            </a:r>
            <a:r>
              <a:rPr lang="en-GB" dirty="0">
                <a:solidFill>
                  <a:prstClr val="black"/>
                </a:solidFill>
              </a:rPr>
              <a:t>are </a:t>
            </a:r>
            <a:r>
              <a:rPr lang="en-GB" dirty="0" smtClean="0">
                <a:solidFill>
                  <a:prstClr val="black"/>
                </a:solidFill>
              </a:rPr>
              <a:t>critical</a:t>
            </a:r>
            <a:endParaRPr lang="en-GB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>
                <a:solidFill>
                  <a:prstClr val="black"/>
                </a:solidFill>
              </a:rPr>
              <a:t>IFAD </a:t>
            </a:r>
            <a:r>
              <a:rPr lang="en-GB" dirty="0" smtClean="0">
                <a:solidFill>
                  <a:prstClr val="black"/>
                </a:solidFill>
              </a:rPr>
              <a:t>can offer </a:t>
            </a:r>
            <a:r>
              <a:rPr lang="en-GB" dirty="0">
                <a:solidFill>
                  <a:prstClr val="black"/>
                </a:solidFill>
              </a:rPr>
              <a:t>substantial value added acting as a broker/facilitator of </a:t>
            </a:r>
            <a:r>
              <a:rPr lang="en-GB" dirty="0" smtClean="0">
                <a:solidFill>
                  <a:prstClr val="black"/>
                </a:solidFill>
              </a:rPr>
              <a:t>partnerships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>
                <a:solidFill>
                  <a:prstClr val="black"/>
                </a:solidFill>
              </a:rPr>
              <a:t>There is need to review new and renewed partnerships for their contribution to IFAD objectives, and </a:t>
            </a:r>
            <a:r>
              <a:rPr lang="en-GB" dirty="0" smtClean="0">
                <a:solidFill>
                  <a:prstClr val="black"/>
                </a:solidFill>
              </a:rPr>
              <a:t>discontinue those whose </a:t>
            </a:r>
            <a:r>
              <a:rPr lang="en-GB" dirty="0" smtClean="0">
                <a:solidFill>
                  <a:prstClr val="black"/>
                </a:solidFill>
              </a:rPr>
              <a:t>costs </a:t>
            </a:r>
            <a:r>
              <a:rPr lang="en-GB" dirty="0" smtClean="0">
                <a:solidFill>
                  <a:prstClr val="black"/>
                </a:solidFill>
              </a:rPr>
              <a:t>outweigh the benefits</a:t>
            </a: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>
                <a:solidFill>
                  <a:prstClr val="black"/>
                </a:solidFill>
              </a:rPr>
              <a:t>It is important to strengthen IFAD’s capacity to effectively manage partnerships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385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09" y="1010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Strengthening IFAD’s capacity to effectively manage partnerships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03622"/>
              </p:ext>
            </p:extLst>
          </p:nvPr>
        </p:nvGraphicFramePr>
        <p:xfrm>
          <a:off x="398492" y="2152470"/>
          <a:ext cx="8208912" cy="452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832648"/>
              </a:tblGrid>
              <a:tr h="50405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RESOURCE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EXAMPLE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Tools/Instruments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riteria for partnership assessment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selection (shared objectives,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clear agenda, capacity of partner, value for money, etc.)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Define e.g. institutional responsibilities for developing, managing,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monitoring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and reviewing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partnerships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the role of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RMP; incentives for partnership development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Internalise partnerships in business processes, in e.g. project design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HR competencies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Strengthen skills of key staff in partnership management, partnership brokerage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Integrate review and capturing lessons from partnerships, evaluating the strategy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34076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strategic approach paper will provide guidance to IFAD on how to effectively manage partnerships, with attention given to the following areas: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12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Questions to Executive Board members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8064896" cy="41764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400" dirty="0" smtClean="0"/>
              <a:t>What partnership experiences can you share that would be helpful to IFAD?</a:t>
            </a:r>
          </a:p>
          <a:p>
            <a:pPr>
              <a:spcBef>
                <a:spcPts val="1200"/>
              </a:spcBef>
            </a:pPr>
            <a:r>
              <a:rPr lang="en-GB" sz="2400" dirty="0" smtClean="0"/>
              <a:t>What </a:t>
            </a:r>
            <a:r>
              <a:rPr lang="en-GB" sz="2400" dirty="0" smtClean="0"/>
              <a:t>do you see as the key </a:t>
            </a:r>
            <a:r>
              <a:rPr lang="en-GB" sz="2400" dirty="0" smtClean="0"/>
              <a:t>challenges and opportunities </a:t>
            </a:r>
            <a:r>
              <a:rPr lang="en-GB" sz="2400" dirty="0" smtClean="0"/>
              <a:t>of partnerships for </a:t>
            </a:r>
            <a:r>
              <a:rPr lang="en-GB" sz="2400" dirty="0"/>
              <a:t>IFAD?</a:t>
            </a:r>
            <a:endParaRPr lang="en-GB" sz="2400" dirty="0" smtClean="0"/>
          </a:p>
          <a:p>
            <a:pPr>
              <a:spcBef>
                <a:spcPts val="1200"/>
              </a:spcBef>
            </a:pPr>
            <a:r>
              <a:rPr lang="en-GB" sz="2400" dirty="0" smtClean="0"/>
              <a:t>Is the proposal to develop a strategic approach paper an appropriate one</a:t>
            </a:r>
            <a:r>
              <a:rPr lang="en-GB" sz="24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GB" sz="2400" dirty="0" smtClean="0"/>
              <a:t>What do you see as its key elements?</a:t>
            </a:r>
            <a:endParaRPr lang="en-GB" sz="2400" dirty="0" smtClean="0"/>
          </a:p>
          <a:p>
            <a:pPr>
              <a:spcBef>
                <a:spcPts val="1200"/>
              </a:spcBef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Background and process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73616" cy="5328592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>
                <a:solidFill>
                  <a:prstClr val="black"/>
                </a:solidFill>
              </a:rPr>
              <a:t>C</a:t>
            </a:r>
            <a:r>
              <a:rPr lang="en-GB" sz="2900" dirty="0" smtClean="0">
                <a:solidFill>
                  <a:prstClr val="black"/>
                </a:solidFill>
              </a:rPr>
              <a:t>onsultation </a:t>
            </a:r>
            <a:r>
              <a:rPr lang="en-GB" sz="2900" dirty="0">
                <a:solidFill>
                  <a:prstClr val="black"/>
                </a:solidFill>
              </a:rPr>
              <a:t>document of Eighth </a:t>
            </a:r>
            <a:r>
              <a:rPr lang="en-GB" sz="2900" dirty="0" smtClean="0">
                <a:solidFill>
                  <a:prstClr val="black"/>
                </a:solidFill>
              </a:rPr>
              <a:t>Replenishment </a:t>
            </a:r>
            <a:r>
              <a:rPr lang="en-GB" sz="2900" dirty="0" smtClean="0">
                <a:solidFill>
                  <a:prstClr val="black"/>
                </a:solidFill>
              </a:rPr>
              <a:t>c</a:t>
            </a:r>
            <a:r>
              <a:rPr lang="en-GB" sz="2900" dirty="0" smtClean="0">
                <a:solidFill>
                  <a:prstClr val="black"/>
                </a:solidFill>
              </a:rPr>
              <a:t>ommitted IFAD </a:t>
            </a:r>
            <a:r>
              <a:rPr lang="en-GB" sz="2900" dirty="0">
                <a:solidFill>
                  <a:prstClr val="black"/>
                </a:solidFill>
              </a:rPr>
              <a:t>to </a:t>
            </a:r>
            <a:r>
              <a:rPr lang="en-GB" sz="2900" dirty="0" smtClean="0">
                <a:solidFill>
                  <a:prstClr val="black"/>
                </a:solidFill>
              </a:rPr>
              <a:t>prepare partnership strategy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 smtClean="0">
                <a:solidFill>
                  <a:prstClr val="black"/>
                </a:solidFill>
              </a:rPr>
              <a:t>Strategic Framework 2011-2015 reconfirmed the importance of partnerships for IFAD’s work – one of its ‘principles of engagement’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 smtClean="0">
                <a:solidFill>
                  <a:prstClr val="black"/>
                </a:solidFill>
              </a:rPr>
              <a:t>Initial </a:t>
            </a:r>
            <a:r>
              <a:rPr lang="en-GB" sz="2900" dirty="0" smtClean="0">
                <a:solidFill>
                  <a:prstClr val="black"/>
                </a:solidFill>
              </a:rPr>
              <a:t>work </a:t>
            </a:r>
            <a:r>
              <a:rPr lang="en-GB" sz="2900" dirty="0" smtClean="0">
                <a:solidFill>
                  <a:prstClr val="black"/>
                </a:solidFill>
              </a:rPr>
              <a:t>towards strategy – </a:t>
            </a:r>
            <a:r>
              <a:rPr lang="en-GB" sz="2900" dirty="0" smtClean="0">
                <a:solidFill>
                  <a:prstClr val="black"/>
                </a:solidFill>
              </a:rPr>
              <a:t>Information Note to </a:t>
            </a:r>
            <a:r>
              <a:rPr lang="en-GB" sz="2900" dirty="0" smtClean="0">
                <a:solidFill>
                  <a:prstClr val="black"/>
                </a:solidFill>
              </a:rPr>
              <a:t>Executive Board Sept. </a:t>
            </a:r>
            <a:r>
              <a:rPr lang="en-GB" sz="2900" dirty="0" smtClean="0">
                <a:solidFill>
                  <a:prstClr val="black"/>
                </a:solidFill>
              </a:rPr>
              <a:t>2011, led from NALO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 smtClean="0">
                <a:solidFill>
                  <a:prstClr val="black"/>
                </a:solidFill>
              </a:rPr>
              <a:t>Policy </a:t>
            </a:r>
            <a:r>
              <a:rPr lang="en-GB" sz="2900" dirty="0" smtClean="0">
                <a:solidFill>
                  <a:prstClr val="black"/>
                </a:solidFill>
              </a:rPr>
              <a:t>Reference Group </a:t>
            </a:r>
            <a:r>
              <a:rPr lang="en-GB" sz="2900" dirty="0" smtClean="0">
                <a:solidFill>
                  <a:prstClr val="black"/>
                </a:solidFill>
              </a:rPr>
              <a:t>for strategy established Oct. </a:t>
            </a:r>
            <a:r>
              <a:rPr lang="en-GB" sz="2900" dirty="0" smtClean="0">
                <a:solidFill>
                  <a:prstClr val="black"/>
                </a:solidFill>
              </a:rPr>
              <a:t>2011, met twice to date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900" dirty="0">
                <a:solidFill>
                  <a:prstClr val="black"/>
                </a:solidFill>
              </a:rPr>
              <a:t>Interviews </a:t>
            </a:r>
            <a:r>
              <a:rPr lang="en-GB" sz="2900" dirty="0" smtClean="0">
                <a:solidFill>
                  <a:prstClr val="black"/>
                </a:solidFill>
              </a:rPr>
              <a:t>with </a:t>
            </a:r>
            <a:r>
              <a:rPr lang="en-GB" sz="2900" dirty="0">
                <a:solidFill>
                  <a:prstClr val="black"/>
                </a:solidFill>
              </a:rPr>
              <a:t>staff and </a:t>
            </a:r>
            <a:r>
              <a:rPr lang="en-GB" sz="2900" dirty="0" smtClean="0">
                <a:solidFill>
                  <a:prstClr val="black"/>
                </a:solidFill>
              </a:rPr>
              <a:t>managers; </a:t>
            </a:r>
            <a:r>
              <a:rPr lang="en-GB" sz="2900" dirty="0">
                <a:solidFill>
                  <a:prstClr val="black"/>
                </a:solidFill>
              </a:rPr>
              <a:t>meetings </a:t>
            </a:r>
            <a:r>
              <a:rPr lang="en-GB" sz="2900" dirty="0" smtClean="0">
                <a:solidFill>
                  <a:prstClr val="black"/>
                </a:solidFill>
              </a:rPr>
              <a:t>with Resource Mobilisation and Partnerships Office (RMP), with CPM focus group; </a:t>
            </a:r>
            <a:r>
              <a:rPr lang="en-GB" sz="2900" dirty="0" smtClean="0">
                <a:solidFill>
                  <a:prstClr val="black"/>
                </a:solidFill>
              </a:rPr>
              <a:t>research and initial </a:t>
            </a:r>
            <a:r>
              <a:rPr lang="en-GB" sz="2900" dirty="0">
                <a:solidFill>
                  <a:prstClr val="black"/>
                </a:solidFill>
              </a:rPr>
              <a:t>consultation with IFAD partners; </a:t>
            </a:r>
            <a:r>
              <a:rPr lang="en-GB" sz="2900" dirty="0" smtClean="0">
                <a:solidFill>
                  <a:prstClr val="black"/>
                </a:solidFill>
              </a:rPr>
              <a:t>mapping of </a:t>
            </a:r>
            <a:r>
              <a:rPr lang="en-GB" sz="2900" dirty="0" smtClean="0">
                <a:solidFill>
                  <a:prstClr val="black"/>
                </a:solidFill>
              </a:rPr>
              <a:t>IFAD’s existing </a:t>
            </a:r>
            <a:r>
              <a:rPr lang="en-GB" sz="2900" dirty="0" smtClean="0">
                <a:solidFill>
                  <a:prstClr val="black"/>
                </a:solidFill>
              </a:rPr>
              <a:t>partnerships; review </a:t>
            </a:r>
            <a:r>
              <a:rPr lang="en-GB" sz="2900" dirty="0">
                <a:solidFill>
                  <a:prstClr val="black"/>
                </a:solidFill>
              </a:rPr>
              <a:t>of key </a:t>
            </a:r>
            <a:r>
              <a:rPr lang="en-GB" sz="2900" dirty="0" smtClean="0">
                <a:solidFill>
                  <a:prstClr val="black"/>
                </a:solidFill>
              </a:rPr>
              <a:t>documentation, including IOE work</a:t>
            </a:r>
            <a:endParaRPr lang="en-GB" sz="29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i="1" dirty="0" smtClean="0">
                <a:solidFill>
                  <a:prstClr val="black"/>
                </a:solidFill>
              </a:rPr>
              <a:t>The Partnering Initiative </a:t>
            </a:r>
            <a:r>
              <a:rPr lang="en-GB" sz="2900" dirty="0" smtClean="0">
                <a:solidFill>
                  <a:prstClr val="black"/>
                </a:solidFill>
              </a:rPr>
              <a:t>(TPI) – specialised NGO – supporting the in-house work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Presentation of preliminary ideas to Informal Seminar of Executive Board </a:t>
            </a: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Dec. 2011 </a:t>
            </a: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– for discussion and views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2900" dirty="0" smtClean="0">
                <a:solidFill>
                  <a:prstClr val="black"/>
                </a:solidFill>
              </a:rPr>
              <a:t>Sharing of draft strategy document for comments, and presentation of final version to Executive Board in 2012</a:t>
            </a:r>
          </a:p>
          <a:p>
            <a:pPr lvl="0"/>
            <a:endParaRPr lang="en-GB" sz="2700" dirty="0" smtClean="0">
              <a:solidFill>
                <a:prstClr val="black"/>
              </a:solidFill>
            </a:endParaRPr>
          </a:p>
          <a:p>
            <a:pPr lvl="0"/>
            <a:endParaRPr lang="en-GB" sz="27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93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>
            <a:normAutofit/>
          </a:bodyPr>
          <a:lstStyle/>
          <a:p>
            <a:r>
              <a:rPr lang="en-GB" sz="3800" dirty="0" smtClean="0">
                <a:solidFill>
                  <a:schemeClr val="accent2">
                    <a:lumMod val="75000"/>
                  </a:schemeClr>
                </a:solidFill>
              </a:rPr>
              <a:t>Partnerships are integral to IFAD’s work</a:t>
            </a:r>
            <a:endParaRPr lang="en-GB" sz="3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376" y="980728"/>
            <a:ext cx="733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IFAD </a:t>
            </a:r>
            <a:r>
              <a:rPr lang="en-GB" dirty="0" smtClean="0">
                <a:solidFill>
                  <a:prstClr val="black"/>
                </a:solidFill>
              </a:rPr>
              <a:t>works </a:t>
            </a:r>
            <a:r>
              <a:rPr lang="en-GB" dirty="0" smtClean="0">
                <a:solidFill>
                  <a:prstClr val="black"/>
                </a:solidFill>
              </a:rPr>
              <a:t>with many sorts of partners, </a:t>
            </a:r>
            <a:r>
              <a:rPr lang="en-GB" dirty="0">
                <a:solidFill>
                  <a:prstClr val="black"/>
                </a:solidFill>
              </a:rPr>
              <a:t>in virtually all aspects of its </a:t>
            </a:r>
            <a:r>
              <a:rPr lang="en-GB" dirty="0" smtClean="0">
                <a:solidFill>
                  <a:prstClr val="black"/>
                </a:solidFill>
              </a:rPr>
              <a:t>work: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4581128"/>
            <a:ext cx="8435280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1800" dirty="0" smtClean="0">
                <a:solidFill>
                  <a:prstClr val="black"/>
                </a:solidFill>
              </a:rPr>
              <a:t>Partnerships exist at global/corporate, regional and national/local levels</a:t>
            </a:r>
          </a:p>
          <a:p>
            <a:pPr>
              <a:spcBef>
                <a:spcPts val="400"/>
              </a:spcBef>
            </a:pPr>
            <a:r>
              <a:rPr lang="en-GB" sz="1800" dirty="0" smtClean="0">
                <a:solidFill>
                  <a:prstClr val="black"/>
                </a:solidFill>
              </a:rPr>
              <a:t>Many officialised through MOUs, agreements; but also many less formal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IFAD also draws on its experience, reputation and networks to </a:t>
            </a:r>
            <a:r>
              <a:rPr lang="en-GB" sz="2000" b="1" i="1" dirty="0" smtClean="0">
                <a:solidFill>
                  <a:prstClr val="black"/>
                </a:solidFill>
              </a:rPr>
              <a:t>broker</a:t>
            </a:r>
            <a:r>
              <a:rPr lang="en-GB" sz="2000" b="1" dirty="0" smtClean="0">
                <a:solidFill>
                  <a:prstClr val="black"/>
                </a:solidFill>
              </a:rPr>
              <a:t> partnerships</a:t>
            </a:r>
            <a:r>
              <a:rPr lang="en-GB" sz="2000" dirty="0" smtClean="0">
                <a:solidFill>
                  <a:prstClr val="black"/>
                </a:solidFill>
              </a:rPr>
              <a:t>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>
                <a:solidFill>
                  <a:prstClr val="black"/>
                </a:solidFill>
              </a:rPr>
              <a:t>Between governments and RPOs/ private sector; for south-south learning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>
                <a:solidFill>
                  <a:prstClr val="black"/>
                </a:solidFill>
              </a:rPr>
              <a:t>Growing role in increasingly complex and differentiated world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>
                <a:solidFill>
                  <a:prstClr val="black"/>
                </a:solidFill>
              </a:rPr>
              <a:t>Offers scope to enhance IFAD’s value to governments and other stakeholders</a:t>
            </a:r>
          </a:p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29200" y="1422385"/>
            <a:ext cx="3919264" cy="30403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Resource mobilization, scaling 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Programmes and projects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Policy dialogue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KMI, lesson learning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Communications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Administrative efficiency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Institutional representation/ credibility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520" y="1464877"/>
            <a:ext cx="4032448" cy="2955378"/>
          </a:xfrm>
          <a:prstGeom prst="roundRect">
            <a:avLst>
              <a:gd name="adj" fmla="val 13363"/>
            </a:avLst>
          </a:prstGeom>
          <a:solidFill>
            <a:srgbClr val="A7E717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Member governments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NGOs / foundations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Civil 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society / farmers’ organizations</a:t>
            </a:r>
            <a:endParaRPr lang="en-GB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organizations (RBAs, 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other UN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, CGIAR)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Bilateral/multilateral </a:t>
            </a:r>
            <a:r>
              <a:rPr lang="en-GB" sz="1600" dirty="0" err="1" smtClean="0">
                <a:solidFill>
                  <a:schemeClr val="accent2">
                    <a:lumMod val="50000"/>
                  </a:schemeClr>
                </a:solidFill>
              </a:rPr>
              <a:t>devt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. organizations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Policy research institutions/universities</a:t>
            </a:r>
            <a:endParaRPr lang="en-GB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Regional organizations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Private sector</a:t>
            </a:r>
          </a:p>
          <a:p>
            <a:pPr algn="ctr"/>
            <a:endParaRPr lang="en-GB" dirty="0"/>
          </a:p>
        </p:txBody>
      </p:sp>
      <p:sp>
        <p:nvSpPr>
          <p:cNvPr id="10" name="Left-Right Arrow 9"/>
          <p:cNvSpPr/>
          <p:nvPr/>
        </p:nvSpPr>
        <p:spPr>
          <a:xfrm>
            <a:off x="4067944" y="2492896"/>
            <a:ext cx="936104" cy="648072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02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229600" cy="852999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So </a:t>
            </a:r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why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an IFAD partnership strategy?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25658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GB" dirty="0" smtClean="0"/>
              <a:t>A rapidly changing external environment: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Complex development issues require </a:t>
            </a:r>
            <a:r>
              <a:rPr lang="en-GB" dirty="0"/>
              <a:t>broad or multi-</a:t>
            </a:r>
            <a:r>
              <a:rPr lang="en-GB" dirty="0" err="1"/>
              <a:t>sectoral</a:t>
            </a:r>
            <a:r>
              <a:rPr lang="en-GB" dirty="0"/>
              <a:t> expertise, and </a:t>
            </a:r>
            <a:r>
              <a:rPr lang="en-GB" dirty="0" smtClean="0"/>
              <a:t>new, knowledge-intensive </a:t>
            </a:r>
            <a:r>
              <a:rPr lang="en-GB" dirty="0"/>
              <a:t>ways of working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Need </a:t>
            </a:r>
            <a:r>
              <a:rPr lang="en-GB" dirty="0"/>
              <a:t>for </a:t>
            </a:r>
            <a:r>
              <a:rPr lang="en-GB" dirty="0" smtClean="0"/>
              <a:t>scalable solutions for substantial impact on rural poverty</a:t>
            </a:r>
            <a:endParaRPr lang="en-GB" dirty="0"/>
          </a:p>
          <a:p>
            <a:pPr lvl="1">
              <a:spcBef>
                <a:spcPts val="600"/>
              </a:spcBef>
            </a:pPr>
            <a:r>
              <a:rPr lang="en-GB" dirty="0"/>
              <a:t>Evolving </a:t>
            </a:r>
            <a:r>
              <a:rPr lang="en-GB" dirty="0" smtClean="0"/>
              <a:t>Aid Effectiveness agenda </a:t>
            </a:r>
            <a:r>
              <a:rPr lang="en-GB" dirty="0"/>
              <a:t>– </a:t>
            </a:r>
            <a:r>
              <a:rPr lang="en-GB" dirty="0" err="1" smtClean="0"/>
              <a:t>Busan</a:t>
            </a:r>
            <a:r>
              <a:rPr lang="en-GB" dirty="0" smtClean="0"/>
              <a:t> focus on partnerships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In this context, partnerships can enable IFAD to:</a:t>
            </a:r>
          </a:p>
          <a:p>
            <a:pPr lvl="1"/>
            <a:r>
              <a:rPr lang="en-GB" dirty="0" smtClean="0"/>
              <a:t>Focus on what it is mandated to do and does best</a:t>
            </a:r>
          </a:p>
          <a:p>
            <a:pPr lvl="1"/>
            <a:r>
              <a:rPr lang="en-GB" dirty="0" smtClean="0"/>
              <a:t>Leverage external resources to complement its own programme of work</a:t>
            </a:r>
          </a:p>
          <a:p>
            <a:pPr lvl="1"/>
            <a:r>
              <a:rPr lang="en-GB" dirty="0" smtClean="0"/>
              <a:t>Better achieve its strategic objectives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Building on what IFAD already does, a more strategic approach to partnerships can help the organization: </a:t>
            </a:r>
            <a:endParaRPr lang="en-GB" dirty="0" smtClean="0"/>
          </a:p>
          <a:p>
            <a:pPr lvl="1"/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be more selective, and give </a:t>
            </a:r>
            <a:r>
              <a:rPr lang="en-GB" dirty="0" smtClean="0"/>
              <a:t>focus, direction and guidance to development and management of partnerships</a:t>
            </a:r>
          </a:p>
          <a:p>
            <a:pPr lvl="1"/>
            <a:r>
              <a:rPr lang="en-GB" dirty="0" smtClean="0"/>
              <a:t>To maximise efficiency and effectiveness of </a:t>
            </a:r>
            <a:r>
              <a:rPr lang="en-GB" dirty="0" smtClean="0"/>
              <a:t>partnerships in achieving its strategic objectives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5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Definition of partnerships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172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Partnerships </a:t>
            </a:r>
            <a:r>
              <a:rPr lang="en-US" dirty="0"/>
              <a:t>are defined </a:t>
            </a:r>
            <a:r>
              <a:rPr lang="en-US" dirty="0" smtClean="0"/>
              <a:t>here as</a:t>
            </a:r>
            <a:r>
              <a:rPr lang="en-US" dirty="0" smtClean="0"/>
              <a:t>:</a:t>
            </a:r>
          </a:p>
          <a:p>
            <a:pPr marL="40005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900" i="1" dirty="0" smtClean="0"/>
              <a:t>Collaborative </a:t>
            </a:r>
            <a:r>
              <a:rPr lang="en-US" sz="2900" i="1" dirty="0"/>
              <a:t>relationships between institutional actors that </a:t>
            </a:r>
            <a:r>
              <a:rPr lang="en-US" sz="2900" i="1" dirty="0" smtClean="0"/>
              <a:t>combine their </a:t>
            </a:r>
            <a:r>
              <a:rPr lang="en-US" sz="2900" i="1" u="sng" dirty="0" smtClean="0"/>
              <a:t>complementary strengths and resources</a:t>
            </a:r>
            <a:r>
              <a:rPr lang="en-US" sz="2900" i="1" dirty="0" smtClean="0"/>
              <a:t> and </a:t>
            </a:r>
            <a:r>
              <a:rPr lang="en-US" sz="2900" i="1" u="sng" dirty="0" smtClean="0"/>
              <a:t>work </a:t>
            </a:r>
            <a:r>
              <a:rPr lang="en-US" sz="2900" i="1" u="sng" dirty="0"/>
              <a:t>together </a:t>
            </a:r>
            <a:r>
              <a:rPr lang="en-GB" sz="2900" i="1" dirty="0"/>
              <a:t>in a transparent, equitable and mutually beneficial way </a:t>
            </a:r>
            <a:r>
              <a:rPr lang="en-US" sz="2900" i="1" dirty="0"/>
              <a:t>to </a:t>
            </a:r>
            <a:r>
              <a:rPr lang="en-US" sz="2900" i="1" u="sng" dirty="0"/>
              <a:t>achieve a common goal </a:t>
            </a:r>
            <a:r>
              <a:rPr lang="en-US" sz="2900" i="1" dirty="0"/>
              <a:t>or undertake specific </a:t>
            </a:r>
            <a:r>
              <a:rPr lang="en-US" sz="2900" i="1" dirty="0" smtClean="0"/>
              <a:t>tasks. Partners </a:t>
            </a:r>
            <a:r>
              <a:rPr lang="en-US" sz="2900" i="1" u="sng" dirty="0" smtClean="0"/>
              <a:t>share </a:t>
            </a:r>
            <a:r>
              <a:rPr lang="en-US" sz="2900" i="1" u="sng" dirty="0"/>
              <a:t>the risks, responsibilities, resources and benefits </a:t>
            </a:r>
            <a:r>
              <a:rPr lang="en-US" sz="2900" i="1" dirty="0"/>
              <a:t>of that </a:t>
            </a:r>
            <a:r>
              <a:rPr lang="en-US" sz="2900" i="1" dirty="0" smtClean="0"/>
              <a:t>collaboration and learn from it through regular monitoring and review.</a:t>
            </a:r>
            <a:endParaRPr lang="en-GB" sz="29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-GB" sz="3100" dirty="0" smtClean="0">
                <a:solidFill>
                  <a:prstClr val="black"/>
                </a:solidFill>
              </a:rPr>
              <a:t>Note</a:t>
            </a:r>
            <a:r>
              <a:rPr lang="en-GB" sz="2800" dirty="0" smtClean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en-GB" sz="2800" dirty="0" smtClean="0">
                <a:solidFill>
                  <a:prstClr val="black"/>
                </a:solidFill>
              </a:rPr>
              <a:t>Partnerships </a:t>
            </a:r>
            <a:r>
              <a:rPr lang="en-GB" sz="2800" dirty="0">
                <a:solidFill>
                  <a:prstClr val="black"/>
                </a:solidFill>
              </a:rPr>
              <a:t>are not an end in themselves; rather a vehicle to achieve a defined objective</a:t>
            </a:r>
          </a:p>
          <a:p>
            <a:pPr lvl="0">
              <a:spcBef>
                <a:spcPts val="1200"/>
              </a:spcBef>
            </a:pPr>
            <a:r>
              <a:rPr lang="en-GB" sz="2800" dirty="0">
                <a:solidFill>
                  <a:prstClr val="black"/>
                </a:solidFill>
              </a:rPr>
              <a:t>Not all relationships are partnerships:</a:t>
            </a:r>
          </a:p>
          <a:p>
            <a:pPr lvl="1">
              <a:spcBef>
                <a:spcPts val="400"/>
              </a:spcBef>
            </a:pPr>
            <a:r>
              <a:rPr lang="en-GB" sz="2400" dirty="0">
                <a:solidFill>
                  <a:prstClr val="black"/>
                </a:solidFill>
              </a:rPr>
              <a:t>A contract is not a partnership </a:t>
            </a:r>
          </a:p>
          <a:p>
            <a:pPr lvl="1">
              <a:spcBef>
                <a:spcPts val="400"/>
              </a:spcBef>
            </a:pPr>
            <a:r>
              <a:rPr lang="en-GB" sz="2400" dirty="0">
                <a:solidFill>
                  <a:prstClr val="black"/>
                </a:solidFill>
              </a:rPr>
              <a:t>Collaboration is not necessarily a </a:t>
            </a:r>
            <a:r>
              <a:rPr lang="en-GB" sz="2400" dirty="0" smtClean="0">
                <a:solidFill>
                  <a:prstClr val="black"/>
                </a:solidFill>
              </a:rPr>
              <a:t>partnership</a:t>
            </a:r>
          </a:p>
          <a:p>
            <a:pPr lvl="1">
              <a:spcBef>
                <a:spcPts val="400"/>
              </a:spcBef>
            </a:pPr>
            <a:r>
              <a:rPr lang="en-GB" sz="2400" dirty="0" smtClean="0">
                <a:solidFill>
                  <a:prstClr val="black"/>
                </a:solidFill>
              </a:rPr>
              <a:t>Some networks are partnerships, others may not be</a:t>
            </a:r>
            <a:endParaRPr lang="en-GB" sz="2400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GB" sz="2800" dirty="0">
                <a:solidFill>
                  <a:prstClr val="black"/>
                </a:solidFill>
              </a:rPr>
              <a:t>The definition includes elements that are useful for prioritising and managing partnerships, less so for classifying them </a:t>
            </a:r>
          </a:p>
          <a:p>
            <a:pPr lvl="0">
              <a:spcBef>
                <a:spcPts val="1200"/>
              </a:spcBef>
            </a:pPr>
            <a:r>
              <a:rPr lang="en-GB" sz="2800" dirty="0">
                <a:solidFill>
                  <a:prstClr val="black"/>
                </a:solidFill>
              </a:rPr>
              <a:t>Some ambiguity will remain as collaborations develop and change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94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Partnership SWOT for IFAD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Strengths, Weaknesses, Opportunities &amp; Threats</a:t>
            </a:r>
          </a:p>
          <a:p>
            <a:pPr>
              <a:buNone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from research interviews, focus groups meetings, views of external partners, and recent ARRI and CLE evaluation data</a:t>
            </a:r>
          </a:p>
          <a:p>
            <a:pPr lvl="1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308304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073982"/>
              </p:ext>
            </p:extLst>
          </p:nvPr>
        </p:nvGraphicFramePr>
        <p:xfrm>
          <a:off x="251520" y="620688"/>
          <a:ext cx="8712968" cy="605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20480"/>
              </a:tblGrid>
              <a:tr h="49226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Strengths</a:t>
                      </a:r>
                      <a:endParaRPr lang="en-GB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Weaknesses</a:t>
                      </a:r>
                      <a:endParaRPr lang="en-GB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33227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High level of </a:t>
                      </a:r>
                      <a:r>
                        <a:rPr lang="en-GB" sz="1800" dirty="0" smtClean="0"/>
                        <a:t>co-financing in IFAD country programmes</a:t>
                      </a:r>
                      <a:endParaRPr lang="en-GB" sz="1800" dirty="0" smtClean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Strong </a:t>
                      </a:r>
                      <a:r>
                        <a:rPr lang="en-GB" sz="1800" dirty="0" smtClean="0"/>
                        <a:t>partnerships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/>
                        <a:t>with many </a:t>
                      </a:r>
                      <a:r>
                        <a:rPr lang="en-GB" sz="1800" baseline="0" dirty="0" smtClean="0"/>
                        <a:t>member countries – particularly from Lists A and C </a:t>
                      </a:r>
                      <a:endParaRPr lang="en-GB" sz="18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/>
                        <a:t>Innovative partnerships – e.g. </a:t>
                      </a:r>
                      <a:r>
                        <a:rPr lang="en-GB" sz="1800" baseline="0" dirty="0" smtClean="0"/>
                        <a:t>PPPs in Uganda, Sao Tome; Spanish loan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Unique partnerships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Rural Producers’ Organizations –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Farmers’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Forum, regional and country levels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With long-term commitment to countries, IFAD trusted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as partnership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broker by governments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Comparative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advantage recognised by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potential partners – there is interest in partnering with IFAD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Good (and improving) rating from IFAD partners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Lack of common institutional understanding /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vision; </a:t>
                      </a:r>
                      <a:r>
                        <a:rPr lang="en-GB" sz="1800" i="1" baseline="0" dirty="0" smtClean="0">
                          <a:solidFill>
                            <a:schemeClr val="tx1"/>
                          </a:solidFill>
                        </a:rPr>
                        <a:t>ad hoc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, non-strategic development of partnerships; and lack of explicit, coherent management of partnerships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Lack of institutional visibility, and inadequate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outreach to potential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partners (branding, marketing)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member states uneven: e.g. i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nsufficient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attention to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partnerships for List </a:t>
                      </a:r>
                      <a:r>
                        <a:rPr lang="en-GB" sz="1800" dirty="0" smtClean="0"/>
                        <a:t>B /</a:t>
                      </a:r>
                      <a:r>
                        <a:rPr lang="en-GB" sz="1800" baseline="0" dirty="0" smtClean="0"/>
                        <a:t> transforming List C member </a:t>
                      </a:r>
                      <a:r>
                        <a:rPr lang="en-GB" sz="1800" baseline="0" dirty="0" smtClean="0"/>
                        <a:t>countries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/>
                        <a:t>A limited number of IFAD partnerships perhaps bring limited benefits relative to their costs</a:t>
                      </a:r>
                      <a:endParaRPr lang="en-GB" sz="1800" baseline="0" dirty="0" smtClean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Lack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of country presence to sustain country-level partnerships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6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22207"/>
              </p:ext>
            </p:extLst>
          </p:nvPr>
        </p:nvGraphicFramePr>
        <p:xfrm>
          <a:off x="251520" y="908720"/>
          <a:ext cx="8712968" cy="549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20480"/>
              </a:tblGrid>
              <a:tr h="555628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Opportunities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Threats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77296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Learn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from past successes and failures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Build a common institutional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vision and d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evelop pro-active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strategic approach to partnerships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/>
                        <a:t>Commitment to strengthening Resource Mobilisation and Partnership Office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/>
                        <a:t>Country offices create new opportunities for partnership development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Potential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to expand partnerships with e.g. the private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sector, RBAs, List B/ transforming List C member countries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Global concern for agricultural production and food security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Evolving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Aid Effectiveness agenda leads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 RD stakeholders to explore partnering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Lack of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effective partnerships will limit IFAD’s ability to achieve its strategic objectives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Lack of partnership incentives at all levels in some other institutions can make partnering difficult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IFAD unable to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show others that it can be a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preferred partner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for them – requires results to be achieved, ‘IFAD brand’, partnership approach, as well as marketing of all these 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Competition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from other IFIs and development agencies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6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Lessons from beyond IFAD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58924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500" dirty="0" smtClean="0">
                <a:solidFill>
                  <a:prstClr val="black"/>
                </a:solidFill>
              </a:rPr>
              <a:t>Benchmarking </a:t>
            </a:r>
            <a:r>
              <a:rPr lang="en-GB" sz="4500" dirty="0">
                <a:solidFill>
                  <a:prstClr val="black"/>
                </a:solidFill>
              </a:rPr>
              <a:t>of </a:t>
            </a:r>
            <a:r>
              <a:rPr lang="en-GB" sz="4500" dirty="0" smtClean="0">
                <a:solidFill>
                  <a:prstClr val="black"/>
                </a:solidFill>
              </a:rPr>
              <a:t>good practices elsewhere – and in particular the </a:t>
            </a:r>
            <a:r>
              <a:rPr lang="en-GB" sz="4500" dirty="0">
                <a:solidFill>
                  <a:prstClr val="black"/>
                </a:solidFill>
              </a:rPr>
              <a:t>approaches and practices </a:t>
            </a:r>
            <a:r>
              <a:rPr lang="en-GB" sz="4500" dirty="0" smtClean="0">
                <a:solidFill>
                  <a:prstClr val="black"/>
                </a:solidFill>
              </a:rPr>
              <a:t>of IFIs – will provide lessons and shape IFAD’s strategic approach.</a:t>
            </a:r>
            <a:endParaRPr lang="en-GB" sz="45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500" dirty="0" smtClean="0"/>
              <a:t>Preliminary lessons </a:t>
            </a:r>
            <a:r>
              <a:rPr lang="en-GB" sz="4500" dirty="0" smtClean="0"/>
              <a:t>from other </a:t>
            </a:r>
            <a:r>
              <a:rPr lang="en-GB" sz="4500" dirty="0" smtClean="0"/>
              <a:t>organizations about </a:t>
            </a:r>
            <a:r>
              <a:rPr lang="en-GB" sz="4500" dirty="0"/>
              <a:t>harnessing </a:t>
            </a:r>
            <a:r>
              <a:rPr lang="en-GB" sz="4500" dirty="0" smtClean="0"/>
              <a:t>and managing </a:t>
            </a:r>
            <a:r>
              <a:rPr lang="en-GB" sz="4500" dirty="0" smtClean="0"/>
              <a:t>partnerships </a:t>
            </a:r>
            <a:r>
              <a:rPr lang="en-GB" sz="4500" dirty="0" smtClean="0"/>
              <a:t>for strategic </a:t>
            </a:r>
            <a:r>
              <a:rPr lang="en-GB" sz="4500" dirty="0" smtClean="0"/>
              <a:t>impact </a:t>
            </a:r>
            <a:r>
              <a:rPr lang="en-GB" sz="4500" dirty="0" smtClean="0"/>
              <a:t>include the following: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GB" sz="4300" b="1" dirty="0" smtClean="0">
                <a:solidFill>
                  <a:prstClr val="black"/>
                </a:solidFill>
              </a:rPr>
              <a:t>Strategy: </a:t>
            </a:r>
            <a:r>
              <a:rPr lang="en-GB" sz="4300" dirty="0">
                <a:solidFill>
                  <a:prstClr val="black"/>
                </a:solidFill>
              </a:rPr>
              <a:t>Of the </a:t>
            </a:r>
            <a:r>
              <a:rPr lang="en-GB" sz="4300" dirty="0" smtClean="0">
                <a:solidFill>
                  <a:prstClr val="black"/>
                </a:solidFill>
              </a:rPr>
              <a:t>main IFI’s (WB and RDBs), </a:t>
            </a:r>
            <a:r>
              <a:rPr lang="en-GB" sz="4300" dirty="0">
                <a:solidFill>
                  <a:prstClr val="black"/>
                </a:solidFill>
              </a:rPr>
              <a:t>only the </a:t>
            </a:r>
            <a:r>
              <a:rPr lang="en-GB" sz="4300" dirty="0" err="1">
                <a:solidFill>
                  <a:prstClr val="black"/>
                </a:solidFill>
              </a:rPr>
              <a:t>AfDB</a:t>
            </a:r>
            <a:r>
              <a:rPr lang="en-GB" sz="4300" dirty="0">
                <a:solidFill>
                  <a:prstClr val="black"/>
                </a:solidFill>
              </a:rPr>
              <a:t> has any form of partnership strategy, though this is limited to a statement of </a:t>
            </a:r>
            <a:r>
              <a:rPr lang="en-GB" sz="4300" dirty="0" smtClean="0">
                <a:solidFill>
                  <a:prstClr val="black"/>
                </a:solidFill>
              </a:rPr>
              <a:t>objectives. </a:t>
            </a:r>
            <a:r>
              <a:rPr lang="en-GB" sz="4300" dirty="0" err="1" smtClean="0">
                <a:solidFill>
                  <a:prstClr val="black"/>
                </a:solidFill>
              </a:rPr>
              <a:t>AsDB</a:t>
            </a:r>
            <a:r>
              <a:rPr lang="en-GB" sz="4300" dirty="0" smtClean="0">
                <a:solidFill>
                  <a:prstClr val="black"/>
                </a:solidFill>
              </a:rPr>
              <a:t> has a </a:t>
            </a:r>
            <a:r>
              <a:rPr lang="en-GB" sz="4300" dirty="0">
                <a:solidFill>
                  <a:prstClr val="black"/>
                </a:solidFill>
              </a:rPr>
              <a:t>series of </a:t>
            </a:r>
            <a:r>
              <a:rPr lang="en-GB" sz="4300" dirty="0" smtClean="0">
                <a:solidFill>
                  <a:prstClr val="black"/>
                </a:solidFill>
              </a:rPr>
              <a:t>documents for specific </a:t>
            </a:r>
            <a:r>
              <a:rPr lang="en-GB" sz="4300" dirty="0" smtClean="0"/>
              <a:t>partnership</a:t>
            </a:r>
            <a:r>
              <a:rPr lang="en-GB" sz="4300" dirty="0" smtClean="0">
                <a:solidFill>
                  <a:prstClr val="black"/>
                </a:solidFill>
              </a:rPr>
              <a:t> types</a:t>
            </a:r>
            <a:r>
              <a:rPr lang="en-GB" sz="4300" dirty="0" smtClean="0"/>
              <a:t>. Elsewhere, partnership strategies have been developed by UN agencies (UNICEF) and CGIAR centres (ILRI).</a:t>
            </a:r>
            <a:r>
              <a:rPr lang="en-GB" sz="4300" dirty="0" smtClean="0">
                <a:solidFill>
                  <a:prstClr val="black"/>
                </a:solidFill>
              </a:rPr>
              <a:t>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GB" sz="4300" b="1" dirty="0" smtClean="0"/>
              <a:t>Structure</a:t>
            </a:r>
            <a:r>
              <a:rPr lang="en-GB" sz="4300" dirty="0" smtClean="0"/>
              <a:t>: All main IFIs have an office with responsibilities for formal, financially-based partnerships and resource mobilization.</a:t>
            </a:r>
            <a:r>
              <a:rPr lang="en-GB" sz="4300" dirty="0" smtClean="0">
                <a:solidFill>
                  <a:prstClr val="black"/>
                </a:solidFill>
              </a:rPr>
              <a:t> Most large corporate </a:t>
            </a:r>
            <a:r>
              <a:rPr lang="en-GB" sz="4300" dirty="0">
                <a:solidFill>
                  <a:prstClr val="black"/>
                </a:solidFill>
              </a:rPr>
              <a:t>players </a:t>
            </a:r>
            <a:r>
              <a:rPr lang="en-GB" sz="4300" dirty="0" smtClean="0">
                <a:solidFill>
                  <a:prstClr val="black"/>
                </a:solidFill>
              </a:rPr>
              <a:t>have a </a:t>
            </a:r>
            <a:r>
              <a:rPr lang="en-GB" sz="4300" dirty="0">
                <a:solidFill>
                  <a:prstClr val="black"/>
                </a:solidFill>
              </a:rPr>
              <a:t>dedicated partnership </a:t>
            </a:r>
            <a:r>
              <a:rPr lang="en-GB" sz="4300" dirty="0" smtClean="0">
                <a:solidFill>
                  <a:prstClr val="black"/>
                </a:solidFill>
              </a:rPr>
              <a:t>unit.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GB" sz="4300" b="1" dirty="0" smtClean="0">
                <a:solidFill>
                  <a:prstClr val="black"/>
                </a:solidFill>
              </a:rPr>
              <a:t>Practice</a:t>
            </a:r>
            <a:r>
              <a:rPr lang="en-GB" sz="4300" dirty="0">
                <a:solidFill>
                  <a:prstClr val="black"/>
                </a:solidFill>
              </a:rPr>
              <a:t>:</a:t>
            </a:r>
            <a:r>
              <a:rPr lang="en-GB" sz="4300" dirty="0" smtClean="0">
                <a:solidFill>
                  <a:prstClr val="black"/>
                </a:solidFill>
              </a:rPr>
              <a:t> WHO partnership </a:t>
            </a:r>
            <a:r>
              <a:rPr lang="en-GB" sz="4300" dirty="0">
                <a:solidFill>
                  <a:prstClr val="black"/>
                </a:solidFill>
              </a:rPr>
              <a:t>agreements </a:t>
            </a:r>
            <a:r>
              <a:rPr lang="en-GB" sz="4300" dirty="0" smtClean="0">
                <a:solidFill>
                  <a:prstClr val="black"/>
                </a:solidFill>
              </a:rPr>
              <a:t>include a requirement to review the </a:t>
            </a:r>
            <a:r>
              <a:rPr lang="en-GB" sz="4300" dirty="0" smtClean="0">
                <a:solidFill>
                  <a:prstClr val="black"/>
                </a:solidFill>
              </a:rPr>
              <a:t>partnership performance, </a:t>
            </a:r>
            <a:r>
              <a:rPr lang="en-GB" sz="4300" dirty="0">
                <a:solidFill>
                  <a:prstClr val="black"/>
                </a:solidFill>
              </a:rPr>
              <a:t>its </a:t>
            </a:r>
            <a:r>
              <a:rPr lang="en-GB" sz="4300" dirty="0" smtClean="0">
                <a:solidFill>
                  <a:prstClr val="black"/>
                </a:solidFill>
              </a:rPr>
              <a:t>value to </a:t>
            </a:r>
            <a:r>
              <a:rPr lang="en-GB" sz="4300" dirty="0">
                <a:solidFill>
                  <a:prstClr val="black"/>
                </a:solidFill>
              </a:rPr>
              <a:t>WHO, </a:t>
            </a:r>
            <a:r>
              <a:rPr lang="en-GB" sz="4300" dirty="0" smtClean="0">
                <a:solidFill>
                  <a:prstClr val="black"/>
                </a:solidFill>
              </a:rPr>
              <a:t>and continued </a:t>
            </a:r>
            <a:r>
              <a:rPr lang="en-GB" sz="4300" dirty="0">
                <a:solidFill>
                  <a:prstClr val="black"/>
                </a:solidFill>
              </a:rPr>
              <a:t>demand </a:t>
            </a:r>
            <a:r>
              <a:rPr lang="en-GB" sz="4300" dirty="0" smtClean="0">
                <a:solidFill>
                  <a:prstClr val="black"/>
                </a:solidFill>
              </a:rPr>
              <a:t>for/alternatives to </a:t>
            </a:r>
            <a:r>
              <a:rPr lang="en-GB" sz="4300" dirty="0" smtClean="0">
                <a:solidFill>
                  <a:prstClr val="black"/>
                </a:solidFill>
              </a:rPr>
              <a:t>it</a:t>
            </a:r>
            <a:r>
              <a:rPr lang="en-GB" sz="4300" dirty="0">
                <a:solidFill>
                  <a:prstClr val="black"/>
                </a:solidFill>
              </a:rPr>
              <a:t>. UNESCO’s simple, compelling </a:t>
            </a:r>
            <a:r>
              <a:rPr lang="en-GB" sz="4300" dirty="0" smtClean="0">
                <a:solidFill>
                  <a:prstClr val="black"/>
                </a:solidFill>
              </a:rPr>
              <a:t>World </a:t>
            </a:r>
            <a:r>
              <a:rPr lang="en-GB" sz="4300" dirty="0">
                <a:solidFill>
                  <a:prstClr val="black"/>
                </a:solidFill>
              </a:rPr>
              <a:t>Heritage Sites programme has offered strong opportunities for partnerships with governments and private sector</a:t>
            </a:r>
            <a:r>
              <a:rPr lang="en-GB" sz="4300" dirty="0" smtClean="0">
                <a:solidFill>
                  <a:prstClr val="black"/>
                </a:solidFill>
              </a:rPr>
              <a:t>. In </a:t>
            </a:r>
            <a:r>
              <a:rPr lang="en-GB" sz="4300" dirty="0">
                <a:solidFill>
                  <a:prstClr val="black"/>
                </a:solidFill>
              </a:rPr>
              <a:t>corporate sector, strong brand management underpins partnership efforts</a:t>
            </a:r>
            <a:r>
              <a:rPr lang="en-GB" sz="4300" dirty="0" smtClean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628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5D5F6AF321E943B99AAB6EE1B736D0" ma:contentTypeVersion="0" ma:contentTypeDescription="Create a new document." ma:contentTypeScope="" ma:versionID="4cdb7cca5fa388d15a7cb51816c289a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F972837-DEE6-433B-BEF8-182D4457B50C}"/>
</file>

<file path=customXml/itemProps2.xml><?xml version="1.0" encoding="utf-8"?>
<ds:datastoreItem xmlns:ds="http://schemas.openxmlformats.org/officeDocument/2006/customXml" ds:itemID="{A7A3E012-2AB3-48D7-9C6D-518152D026D2}"/>
</file>

<file path=customXml/itemProps3.xml><?xml version="1.0" encoding="utf-8"?>
<ds:datastoreItem xmlns:ds="http://schemas.openxmlformats.org/officeDocument/2006/customXml" ds:itemID="{FA9A7AC1-50DC-4656-A2BE-B82FD8C05F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1734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Background and process</vt:lpstr>
      <vt:lpstr>Partnerships are integral to IFAD’s work</vt:lpstr>
      <vt:lpstr>So why an IFAD partnership strategy?</vt:lpstr>
      <vt:lpstr>Definition of partnerships</vt:lpstr>
      <vt:lpstr>Partnership SWOT for IFAD</vt:lpstr>
      <vt:lpstr>PowerPoint Presentation</vt:lpstr>
      <vt:lpstr>PowerPoint Presentation</vt:lpstr>
      <vt:lpstr>Lessons from beyond IFAD</vt:lpstr>
      <vt:lpstr>Rationale and objectives of a strategic approach paper</vt:lpstr>
      <vt:lpstr>Proposed typology of partnerships</vt:lpstr>
      <vt:lpstr>The paper will also highlight the following:</vt:lpstr>
      <vt:lpstr>Strengthening IFAD’s capacity to effectively manage partnerships</vt:lpstr>
      <vt:lpstr>Questions to Executive Board members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Heinemann, Edward</dc:creator>
  <cp:lastModifiedBy>Heinemann, Edward</cp:lastModifiedBy>
  <cp:revision>115</cp:revision>
  <cp:lastPrinted>2011-11-30T11:36:48Z</cp:lastPrinted>
  <dcterms:created xsi:type="dcterms:W3CDTF">2011-11-22T15:48:13Z</dcterms:created>
  <dcterms:modified xsi:type="dcterms:W3CDTF">2011-11-30T16:16:07Z</dcterms:modified>
</cp:coreProperties>
</file>