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5"/>
    <p:sldMasterId id="2147483682" r:id="rId6"/>
    <p:sldMasterId id="2147483683" r:id="rId7"/>
    <p:sldMasterId id="2147483687" r:id="rId8"/>
  </p:sldMasterIdLst>
  <p:notesMasterIdLst>
    <p:notesMasterId r:id="rId16"/>
  </p:notesMasterIdLst>
  <p:sldIdLst>
    <p:sldId id="285" r:id="rId9"/>
    <p:sldId id="257" r:id="rId10"/>
    <p:sldId id="286" r:id="rId11"/>
    <p:sldId id="287" r:id="rId12"/>
    <p:sldId id="4460" r:id="rId13"/>
    <p:sldId id="4456" r:id="rId14"/>
    <p:sldId id="281" r:id="rId15"/>
  </p:sldIdLst>
  <p:sldSz cx="9144000" cy="5143500" type="screen16x9"/>
  <p:notesSz cx="6794500" cy="9931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62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F00"/>
    <a:srgbClr val="0C1116"/>
    <a:srgbClr val="2270B7"/>
    <a:srgbClr val="2C6633"/>
    <a:srgbClr val="45A29A"/>
    <a:srgbClr val="45A2A4"/>
    <a:srgbClr val="2B2E83"/>
    <a:srgbClr val="95C11F"/>
    <a:srgbClr val="2D2E83"/>
    <a:srgbClr val="00A1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399" autoAdjust="0"/>
    <p:restoredTop sz="86371"/>
  </p:normalViewPr>
  <p:slideViewPr>
    <p:cSldViewPr>
      <p:cViewPr varScale="1">
        <p:scale>
          <a:sx n="74" d="100"/>
          <a:sy n="74" d="100"/>
        </p:scale>
        <p:origin x="880" y="276"/>
      </p:cViewPr>
      <p:guideLst>
        <p:guide orient="horz" pos="2160"/>
        <p:guide pos="2880"/>
        <p:guide orient="horz" pos="16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97" d="100"/>
          <a:sy n="97" d="100"/>
        </p:scale>
        <p:origin x="3120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313" y="744538"/>
            <a:ext cx="6619875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4" y="4717415"/>
            <a:ext cx="4982633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0"/>
            <a:ext cx="2944283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1DC2C1EE-7DD0-FD43-A527-0B2090FC9D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6544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84" charset="-128"/>
        <a:cs typeface="ＭＳ Ｐゴシック" pitchFamily="8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it-IT" b="1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643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fld id="{EDF92A49-7574-7D4C-968E-635B69FB70BB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6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4538"/>
            <a:ext cx="6619875" cy="3724275"/>
          </a:xfrm>
          <a:ln/>
        </p:spPr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1292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5">
          <a:extLst>
            <a:ext uri="{FF2B5EF4-FFF2-40B4-BE49-F238E27FC236}">
              <a16:creationId xmlns:a16="http://schemas.microsoft.com/office/drawing/2014/main" id="{BC44F208-E60F-628A-EBCE-BFF671CEF6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" name="Google Shape;526;ga73d33a9af_0_126:notes">
            <a:extLst>
              <a:ext uri="{FF2B5EF4-FFF2-40B4-BE49-F238E27FC236}">
                <a16:creationId xmlns:a16="http://schemas.microsoft.com/office/drawing/2014/main" id="{52C22A46-861E-1636-842D-2E6BD803095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7" name="Google Shape;527;ga73d33a9af_0_126:notes">
            <a:extLst>
              <a:ext uri="{FF2B5EF4-FFF2-40B4-BE49-F238E27FC236}">
                <a16:creationId xmlns:a16="http://schemas.microsoft.com/office/drawing/2014/main" id="{A159416B-224C-9C24-7E6F-4C7958F4AE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757846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7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DC2C1EE-7DD0-FD43-A527-0B2090FC9DEE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47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0A9CD8F2-13A6-3F58-6010-995F1EF4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756316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73F775F4-AADB-E712-F1F6-8B26FEEE2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7131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5"/>
          <p:cNvSpPr txBox="1">
            <a:spLocks noGrp="1"/>
          </p:cNvSpPr>
          <p:nvPr>
            <p:ph type="title"/>
          </p:nvPr>
        </p:nvSpPr>
        <p:spPr>
          <a:xfrm>
            <a:off x="2608000" y="1597450"/>
            <a:ext cx="2797200" cy="6249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5"/>
          <p:cNvSpPr txBox="1">
            <a:spLocks noGrp="1"/>
          </p:cNvSpPr>
          <p:nvPr>
            <p:ph type="subTitle" idx="1"/>
          </p:nvPr>
        </p:nvSpPr>
        <p:spPr>
          <a:xfrm>
            <a:off x="2608000" y="2164250"/>
            <a:ext cx="2797200" cy="138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967647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9"/>
          <p:cNvSpPr txBox="1">
            <a:spLocks noGrp="1"/>
          </p:cNvSpPr>
          <p:nvPr>
            <p:ph type="title"/>
          </p:nvPr>
        </p:nvSpPr>
        <p:spPr>
          <a:xfrm>
            <a:off x="3079200" y="1047895"/>
            <a:ext cx="2985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 sz="35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9"/>
          <p:cNvSpPr txBox="1">
            <a:spLocks noGrp="1"/>
          </p:cNvSpPr>
          <p:nvPr>
            <p:ph type="subTitle" idx="1"/>
          </p:nvPr>
        </p:nvSpPr>
        <p:spPr>
          <a:xfrm>
            <a:off x="2861300" y="1696775"/>
            <a:ext cx="3421500" cy="169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spcBef>
                <a:spcPts val="16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32195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535CFB9-D4F2-83BB-D6E0-358F969F2F8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79512" y="555526"/>
            <a:ext cx="2376264" cy="3420000"/>
          </a:xfrm>
          <a:prstGeom prst="rect">
            <a:avLst/>
          </a:prstGeom>
        </p:spPr>
        <p:txBody>
          <a:bodyPr lIns="72000"/>
          <a:lstStyle>
            <a:lvl1pPr marL="0" indent="0">
              <a:spcBef>
                <a:spcPts val="600"/>
              </a:spcBef>
              <a:spcAft>
                <a:spcPts val="600"/>
              </a:spcAft>
              <a:buNone/>
              <a:defRPr sz="2400" b="1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0251716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20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0A9CD8F2-13A6-3F58-6010-995F1EF4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41972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53BEEECB-7A0F-D25F-D2C5-88DEBC4E4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09763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73F775F4-AADB-E712-F1F6-8B26FEEE2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8091891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78706"/>
            <a:ext cx="3810000" cy="3086100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1078706"/>
            <a:ext cx="3810000" cy="3086100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3A698E40-CEFD-51D0-D47E-798DA53A6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51563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686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168"/>
            <a:ext cx="4040188" cy="2560774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686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168"/>
            <a:ext cx="4041775" cy="2560774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89E528E-DD9D-3DD0-CDE4-79A9226B2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892022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ub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 hasCustomPrompt="1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53BEEECB-7A0F-D25F-D2C5-88DEBC4E46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4904991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609D5F02-1AE3-8635-D219-D5F0E7EFE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6669247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76B60C55-6BAA-B64B-5E30-BB6637F37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57513549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1059582"/>
            <a:ext cx="5486400" cy="2486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36064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E80E526-C1C8-5B65-BF4D-8B73FABE5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207426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0A9CD8F2-13A6-3F58-6010-995F1EF4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246471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73F775F4-AADB-E712-F1F6-8B26FEEE2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35810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/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73F775F4-AADB-E712-F1F6-8B26FEEE2B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512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6725" y="1078706"/>
            <a:ext cx="3810000" cy="3086100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29125" y="1078706"/>
            <a:ext cx="3810000" cy="3086100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3A698E40-CEFD-51D0-D47E-798DA53A6D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02561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686"/>
            <a:ext cx="4040188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739168"/>
            <a:ext cx="4040188" cy="2560774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686"/>
            <a:ext cx="4041775" cy="479822"/>
          </a:xfr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739168"/>
            <a:ext cx="4041775" cy="2560774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E89E528E-DD9D-3DD0-CDE4-79A9226B25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7598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4" name="Segnaposto numero diapositiva 2">
            <a:extLst>
              <a:ext uri="{FF2B5EF4-FFF2-40B4-BE49-F238E27FC236}">
                <a16:creationId xmlns:a16="http://schemas.microsoft.com/office/drawing/2014/main" id="{609D5F02-1AE3-8635-D219-D5F0E7EFE8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61237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076326"/>
            <a:ext cx="5111750" cy="3518297"/>
          </a:xfrm>
        </p:spPr>
        <p:txBody>
          <a:bodyPr/>
          <a:lstStyle>
            <a:lvl1pPr marL="195263" indent="-195263">
              <a:buClr>
                <a:srgbClr val="003870"/>
              </a:buClr>
              <a:buFont typeface="Font di sistema regolare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6" name="Segnaposto numero diapositiva 2">
            <a:extLst>
              <a:ext uri="{FF2B5EF4-FFF2-40B4-BE49-F238E27FC236}">
                <a16:creationId xmlns:a16="http://schemas.microsoft.com/office/drawing/2014/main" id="{76B60C55-6BAA-B64B-5E30-BB6637F373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14763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522288" y="1059582"/>
            <a:ext cx="5486400" cy="24860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22288" y="36064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9E80E526-C1C8-5B65-BF4D-8B73FABE5D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02230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Single Lin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6725" y="1059582"/>
            <a:ext cx="6400800" cy="131445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sz="2400"/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5" name="Segnaposto numero diapositiva 2">
            <a:extLst>
              <a:ext uri="{FF2B5EF4-FFF2-40B4-BE49-F238E27FC236}">
                <a16:creationId xmlns:a16="http://schemas.microsoft.com/office/drawing/2014/main" id="{0A9CD8F2-13A6-3F58-6010-995F1EF4F4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46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fad.org/" TargetMode="External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78706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34BAAF8-8860-0E18-680A-A4461374FFFB}"/>
              </a:ext>
            </a:extLst>
          </p:cNvPr>
          <p:cNvSpPr/>
          <p:nvPr userDrawn="1"/>
        </p:nvSpPr>
        <p:spPr bwMode="auto">
          <a:xfrm>
            <a:off x="0" y="1"/>
            <a:ext cx="9144000" cy="897731"/>
          </a:xfrm>
          <a:prstGeom prst="rect">
            <a:avLst/>
          </a:prstGeom>
          <a:solidFill>
            <a:srgbClr val="95C1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46FA68-E64B-183D-0292-C9E642EEC35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rcRect/>
          <a:stretch/>
        </p:blipFill>
        <p:spPr>
          <a:xfrm>
            <a:off x="444684" y="4443958"/>
            <a:ext cx="1038705" cy="576064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82CC932-3AEC-52B1-9F54-4D9A93245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80" r:id="rId9"/>
    <p:sldLayoutId id="2147483681" r:id="rId10"/>
    <p:sldLayoutId id="2147483685" r:id="rId11"/>
    <p:sldLayoutId id="2147483686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lr>
          <a:srgbClr val="EB5400"/>
        </a:buClr>
        <a:buFont typeface="Font di sistema regolare"/>
        <a:buChar char="•"/>
        <a:defRPr sz="20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9FBC4E36-A763-D90B-FF5C-745FC57FF7F6}"/>
              </a:ext>
            </a:extLst>
          </p:cNvPr>
          <p:cNvSpPr>
            <a:spLocks noChangeAspect="1"/>
          </p:cNvSpPr>
          <p:nvPr/>
        </p:nvSpPr>
        <p:spPr bwMode="auto">
          <a:xfrm>
            <a:off x="0" y="1"/>
            <a:ext cx="2699792" cy="5143499"/>
          </a:xfrm>
          <a:prstGeom prst="rect">
            <a:avLst/>
          </a:prstGeom>
          <a:solidFill>
            <a:srgbClr val="95C1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47B84977-54D2-C703-43FA-8802001843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29552" y="4109400"/>
            <a:ext cx="1246101" cy="673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3428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>
            <a:extLst>
              <a:ext uri="{FF2B5EF4-FFF2-40B4-BE49-F238E27FC236}">
                <a16:creationId xmlns:a16="http://schemas.microsoft.com/office/drawing/2014/main" id="{F6822D2D-FCD2-2296-2429-0B7D39E065DF}"/>
              </a:ext>
            </a:extLst>
          </p:cNvPr>
          <p:cNvSpPr/>
          <p:nvPr userDrawn="1"/>
        </p:nvSpPr>
        <p:spPr bwMode="auto">
          <a:xfrm>
            <a:off x="0" y="-236562"/>
            <a:ext cx="9144000" cy="4413027"/>
          </a:xfrm>
          <a:prstGeom prst="rect">
            <a:avLst/>
          </a:prstGeom>
          <a:solidFill>
            <a:srgbClr val="00A19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C6002B8B-3FCC-CD97-51B7-31E259C1C381}"/>
              </a:ext>
            </a:extLst>
          </p:cNvPr>
          <p:cNvSpPr txBox="1"/>
          <p:nvPr userDrawn="1"/>
        </p:nvSpPr>
        <p:spPr>
          <a:xfrm>
            <a:off x="7148872" y="458797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b="1" dirty="0">
                <a:solidFill>
                  <a:schemeClr val="tx1"/>
                </a:solidFill>
              </a:rPr>
              <a:t>www.ifad.org</a:t>
            </a:r>
          </a:p>
        </p:txBody>
      </p:sp>
      <p:sp>
        <p:nvSpPr>
          <p:cNvPr id="2" name="Rettangolo 1">
            <a:hlinkClick r:id="rId3"/>
            <a:extLst>
              <a:ext uri="{FF2B5EF4-FFF2-40B4-BE49-F238E27FC236}">
                <a16:creationId xmlns:a16="http://schemas.microsoft.com/office/drawing/2014/main" id="{CD505474-1B23-CD58-1EDE-ED56DD6011D4}"/>
              </a:ext>
            </a:extLst>
          </p:cNvPr>
          <p:cNvSpPr/>
          <p:nvPr userDrawn="1"/>
        </p:nvSpPr>
        <p:spPr>
          <a:xfrm>
            <a:off x="7148872" y="4587974"/>
            <a:ext cx="1656184" cy="3693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4" name="Immagine 3" descr="Immagine che contiene pianta, verde, fiore&#10;&#10;Descrizione generata automaticamente">
            <a:extLst>
              <a:ext uri="{FF2B5EF4-FFF2-40B4-BE49-F238E27FC236}">
                <a16:creationId xmlns:a16="http://schemas.microsoft.com/office/drawing/2014/main" id="{92E6D370-CFDB-91ED-997E-4F2A8989026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/>
          <a:srcRect t="14202"/>
          <a:stretch/>
        </p:blipFill>
        <p:spPr>
          <a:xfrm>
            <a:off x="0" y="-236562"/>
            <a:ext cx="9144000" cy="4413028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36993159-03E1-25AE-BD22-A118EDF8CE11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444684" y="4443958"/>
            <a:ext cx="1038705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787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6725" y="1078706"/>
            <a:ext cx="7772400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66725" y="1"/>
            <a:ext cx="7772400" cy="897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334BAAF8-8860-0E18-680A-A4461374FFFB}"/>
              </a:ext>
            </a:extLst>
          </p:cNvPr>
          <p:cNvSpPr/>
          <p:nvPr userDrawn="1"/>
        </p:nvSpPr>
        <p:spPr bwMode="auto">
          <a:xfrm>
            <a:off x="0" y="1"/>
            <a:ext cx="9144000" cy="897731"/>
          </a:xfrm>
          <a:prstGeom prst="rect">
            <a:avLst/>
          </a:prstGeom>
          <a:solidFill>
            <a:srgbClr val="95C11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84" charset="-128"/>
              <a:cs typeface="ＭＳ Ｐゴシック" pitchFamily="84" charset="-128"/>
            </a:endParaRP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46FA68-E64B-183D-0292-C9E642EEC35A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rcRect/>
          <a:stretch/>
        </p:blipFill>
        <p:spPr>
          <a:xfrm>
            <a:off x="444684" y="4443958"/>
            <a:ext cx="1038705" cy="576064"/>
          </a:xfrm>
          <a:prstGeom prst="rect">
            <a:avLst/>
          </a:prstGeom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182CC932-3AEC-52B1-9F54-4D9A93245D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79D7A3-5E8E-FC4F-8A1E-01E9F048D8C4}" type="slidenum">
              <a:rPr lang="it-IT" smtClean="0"/>
              <a:pPr/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62943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Geneva" charset="0"/>
          <a:cs typeface="Geneva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  <a:ea typeface="Geneva" charset="0"/>
          <a:cs typeface="Geneva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1"/>
          </a:solidFill>
          <a:latin typeface="Arial" charset="0"/>
          <a:ea typeface="ＭＳ Ｐゴシック" pitchFamily="84" charset="-128"/>
          <a:cs typeface="ＭＳ Ｐゴシック" pitchFamily="84" charset="-128"/>
        </a:defRPr>
      </a:lvl9pPr>
    </p:titleStyle>
    <p:bodyStyle>
      <a:lvl1pPr marL="195263" indent="-195263" algn="l" rtl="0" eaLnBrk="0" fontAlgn="base" hangingPunct="0">
        <a:spcBef>
          <a:spcPct val="20000"/>
        </a:spcBef>
        <a:spcAft>
          <a:spcPct val="0"/>
        </a:spcAft>
        <a:buClr>
          <a:srgbClr val="EB5400"/>
        </a:buClr>
        <a:buFont typeface="Font di sistema regolare"/>
        <a:buChar char="•"/>
        <a:defRPr sz="2000">
          <a:solidFill>
            <a:schemeClr val="tx1"/>
          </a:solidFill>
          <a:latin typeface="+mn-lt"/>
          <a:ea typeface="Geneva" charset="0"/>
          <a:cs typeface="Geneva" charset="0"/>
        </a:defRPr>
      </a:lvl1pPr>
      <a:lvl2pPr marL="576263" indent="-190500" algn="l" rtl="0" eaLnBrk="0" fontAlgn="base" hangingPunct="0">
        <a:spcBef>
          <a:spcPct val="20000"/>
        </a:spcBef>
        <a:spcAft>
          <a:spcPct val="0"/>
        </a:spcAft>
        <a:buChar char="-"/>
        <a:defRPr sz="2000">
          <a:solidFill>
            <a:schemeClr val="tx1"/>
          </a:solidFill>
          <a:latin typeface="+mn-lt"/>
          <a:ea typeface="Geneva" charset="0"/>
          <a:cs typeface="+mn-cs"/>
        </a:defRPr>
      </a:lvl2pPr>
      <a:lvl3pPr marL="960438" indent="-193675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379538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1798638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2558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6pPr>
      <a:lvl7pPr marL="27130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7pPr>
      <a:lvl8pPr marL="31702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8pPr>
      <a:lvl9pPr marL="3627438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9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5" Type="http://schemas.microsoft.com/office/2007/relationships/hdphoto" Target="../media/hdphoto1.wdp"/><Relationship Id="rId4" Type="http://schemas.openxmlformats.org/officeDocument/2006/relationships/image" Target="../media/image10.png"/><Relationship Id="rId9" Type="http://schemas.openxmlformats.org/officeDocument/2006/relationships/image" Target="../media/image14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video" Target="https://www.youtube.com/embed/4Qg2z20dCx8?feature=oembed" TargetMode="External"/><Relationship Id="rId7" Type="http://schemas.openxmlformats.org/officeDocument/2006/relationships/image" Target="../media/image16.jpeg"/><Relationship Id="rId2" Type="http://schemas.openxmlformats.org/officeDocument/2006/relationships/video" Target="https://www.youtube.com/embed/DSlzmVfXhPk?start=1&amp;feature=oembed" TargetMode="External"/><Relationship Id="rId1" Type="http://schemas.openxmlformats.org/officeDocument/2006/relationships/video" Target="https://www.youtube.com/embed/_Y41QotP_OQ?feature=oembed" TargetMode="External"/><Relationship Id="rId6" Type="http://schemas.openxmlformats.org/officeDocument/2006/relationships/image" Target="../media/image15.jpeg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2.xml"/><Relationship Id="rId9" Type="http://schemas.openxmlformats.org/officeDocument/2006/relationships/hyperlink" Target="https://youthagrihubs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h.zehni@ifad.or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81AA3D1F-F0AA-F30A-5325-AC4FC7C6931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5252" y="421779"/>
            <a:ext cx="2448272" cy="5040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3200" dirty="0"/>
              <a:t>IFAD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1E914C6B-7841-DC09-F627-8F4232233F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84" r="284"/>
          <a:stretch/>
        </p:blipFill>
        <p:spPr>
          <a:xfrm>
            <a:off x="2663280" y="0"/>
            <a:ext cx="6487544" cy="5143500"/>
          </a:xfrm>
          <a:prstGeom prst="rect">
            <a:avLst/>
          </a:prstGeom>
        </p:spPr>
      </p:pic>
      <p:sp>
        <p:nvSpPr>
          <p:cNvPr id="4" name="Segnaposto testo 1">
            <a:extLst>
              <a:ext uri="{FF2B5EF4-FFF2-40B4-BE49-F238E27FC236}">
                <a16:creationId xmlns:a16="http://schemas.microsoft.com/office/drawing/2014/main" id="{42D10499-DFAE-87BE-DCB6-B37C748AFE14}"/>
              </a:ext>
            </a:extLst>
          </p:cNvPr>
          <p:cNvSpPr txBox="1">
            <a:spLocks/>
          </p:cNvSpPr>
          <p:nvPr/>
        </p:nvSpPr>
        <p:spPr>
          <a:xfrm>
            <a:off x="-36512" y="3571483"/>
            <a:ext cx="2645532" cy="936104"/>
          </a:xfrm>
          <a:prstGeom prst="rect">
            <a:avLst/>
          </a:prstGeom>
        </p:spPr>
        <p:txBody>
          <a:bodyPr lIns="7200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0" dirty="0"/>
              <a:t>ECG/Office of Technical Delivery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200" b="0" dirty="0"/>
              <a:t>Tuesday, 11 February 2025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C36AAF-4BED-9EE2-D8D0-B8A7EC376EE1}"/>
              </a:ext>
            </a:extLst>
          </p:cNvPr>
          <p:cNvSpPr txBox="1"/>
          <p:nvPr/>
        </p:nvSpPr>
        <p:spPr>
          <a:xfrm>
            <a:off x="0" y="1851670"/>
            <a:ext cx="284380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chemeClr val="bg1"/>
                </a:solidFill>
                <a:latin typeface="Barlow" panose="00000500000000000000" pitchFamily="2" charset="0"/>
                <a:ea typeface="+mn-ea"/>
                <a:cs typeface="+mn-cs"/>
                <a:sym typeface="Work Sans ExtraBold"/>
              </a:rPr>
              <a:t>Agribusiness Hubs: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7030A0"/>
                </a:solidFill>
                <a:latin typeface="Montserrat" pitchFamily="2" charset="77"/>
              </a:rPr>
              <a:t>Creating Employment Opportunities for Rural Youth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F28D4F4-C8C3-E157-DCD3-C1B9FA5E5154}"/>
              </a:ext>
            </a:extLst>
          </p:cNvPr>
          <p:cNvSpPr txBox="1"/>
          <p:nvPr/>
        </p:nvSpPr>
        <p:spPr>
          <a:xfrm>
            <a:off x="-36512" y="906275"/>
            <a:ext cx="2088232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0" dirty="0">
                <a:solidFill>
                  <a:schemeClr val="bg1"/>
                </a:solidFill>
              </a:rPr>
              <a:t>Corporate Induction &amp;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it-IT" sz="1400" b="0" dirty="0">
                <a:solidFill>
                  <a:schemeClr val="bg1"/>
                </a:solidFill>
              </a:rPr>
              <a:t>Senior Management Meet-and-</a:t>
            </a:r>
            <a:r>
              <a:rPr lang="it-IT" sz="1400" b="0" dirty="0" err="1">
                <a:solidFill>
                  <a:schemeClr val="bg1"/>
                </a:solidFill>
              </a:rPr>
              <a:t>Greet</a:t>
            </a:r>
            <a:endParaRPr lang="it-IT" sz="1400" b="0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E07B2A0-29A0-B1DB-EEA1-08CD98096ECA}"/>
              </a:ext>
            </a:extLst>
          </p:cNvPr>
          <p:cNvCxnSpPr>
            <a:cxnSpLocks/>
          </p:cNvCxnSpPr>
          <p:nvPr/>
        </p:nvCxnSpPr>
        <p:spPr>
          <a:xfrm>
            <a:off x="0" y="1923678"/>
            <a:ext cx="2483768" cy="0"/>
          </a:xfrm>
          <a:prstGeom prst="line">
            <a:avLst/>
          </a:prstGeom>
          <a:ln>
            <a:solidFill>
              <a:srgbClr val="0C1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09DC3C3D-A2B3-84CE-745D-D20EADB70172}"/>
              </a:ext>
            </a:extLst>
          </p:cNvPr>
          <p:cNvCxnSpPr>
            <a:cxnSpLocks/>
          </p:cNvCxnSpPr>
          <p:nvPr/>
        </p:nvCxnSpPr>
        <p:spPr>
          <a:xfrm>
            <a:off x="0" y="3493338"/>
            <a:ext cx="2483768" cy="0"/>
          </a:xfrm>
          <a:prstGeom prst="line">
            <a:avLst/>
          </a:prstGeom>
          <a:ln>
            <a:solidFill>
              <a:srgbClr val="0C111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13612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364;p56">
            <a:extLst>
              <a:ext uri="{FF2B5EF4-FFF2-40B4-BE49-F238E27FC236}">
                <a16:creationId xmlns:a16="http://schemas.microsoft.com/office/drawing/2014/main" id="{E09B3C67-D516-BDBC-A3C0-CD73D5AA0A2C}"/>
              </a:ext>
            </a:extLst>
          </p:cNvPr>
          <p:cNvSpPr txBox="1">
            <a:spLocks/>
          </p:cNvSpPr>
          <p:nvPr/>
        </p:nvSpPr>
        <p:spPr bwMode="auto">
          <a:xfrm>
            <a:off x="179512" y="1008055"/>
            <a:ext cx="4392488" cy="3672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>
            <a:lvl1pPr marL="195263" indent="-1952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870"/>
              </a:buClr>
              <a:buFont typeface="Font di sistema regolare"/>
              <a:buChar char="•"/>
              <a:defRPr sz="2000">
                <a:solidFill>
                  <a:schemeClr val="tx1"/>
                </a:solidFill>
                <a:latin typeface="+mn-lt"/>
                <a:ea typeface="Geneva" charset="0"/>
                <a:cs typeface="Geneva" charset="0"/>
              </a:defRPr>
            </a:lvl1pPr>
            <a:lvl2pPr marL="576263" indent="-190500" algn="l" rtl="0" eaLnBrk="0" fontAlgn="base" hangingPunct="0">
              <a:spcBef>
                <a:spcPct val="20000"/>
              </a:spcBef>
              <a:spcAft>
                <a:spcPct val="0"/>
              </a:spcAft>
              <a:buChar char="-"/>
              <a:defRPr sz="2000"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2pPr>
            <a:lvl3pPr marL="960438" indent="-193675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3pPr>
            <a:lvl4pPr marL="13795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4pPr>
            <a:lvl5pPr marL="1798638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Geneva" charset="0"/>
                <a:cs typeface="+mn-cs"/>
              </a:defRPr>
            </a:lvl5pPr>
            <a:lvl6pPr marL="22558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130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702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27438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90000"/>
              </a:lnSpc>
            </a:pPr>
            <a:endParaRPr lang="en-US" sz="1400" kern="0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1.2 billion youth (15-24)</a:t>
            </a:r>
            <a:r>
              <a:rPr lang="en-US" sz="1400" kern="0" dirty="0">
                <a:latin typeface="Barlow" panose="00000500000000000000" pitchFamily="2" charset="0"/>
              </a:rPr>
              <a:t>,</a:t>
            </a:r>
            <a:r>
              <a:rPr lang="en-US" sz="1400" b="1" kern="0" dirty="0">
                <a:latin typeface="Barlow" panose="00000500000000000000" pitchFamily="2" charset="0"/>
              </a:rPr>
              <a:t> </a:t>
            </a:r>
            <a:r>
              <a:rPr lang="en-US" sz="1400" kern="0" dirty="0">
                <a:latin typeface="Barlow" panose="00000500000000000000" pitchFamily="2" charset="0"/>
              </a:rPr>
              <a:t>making up 16%</a:t>
            </a:r>
            <a:r>
              <a:rPr lang="en-US" sz="1400" b="1" kern="0" dirty="0">
                <a:latin typeface="Barlow" panose="00000500000000000000" pitchFamily="2" charset="0"/>
              </a:rPr>
              <a:t> </a:t>
            </a:r>
            <a:r>
              <a:rPr lang="en-US" sz="1400" kern="0" dirty="0">
                <a:latin typeface="Barlow" panose="00000500000000000000" pitchFamily="2" charset="0"/>
              </a:rPr>
              <a:t>of the global population—Over </a:t>
            </a: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83% </a:t>
            </a:r>
            <a:r>
              <a:rPr lang="en-US" sz="1400" kern="0" dirty="0">
                <a:latin typeface="Barlow" panose="00000500000000000000" pitchFamily="2" charset="0"/>
              </a:rPr>
              <a:t>live in developing countries.</a:t>
            </a:r>
          </a:p>
          <a:p>
            <a:pPr>
              <a:lnSpc>
                <a:spcPct val="90000"/>
              </a:lnSpc>
            </a:pPr>
            <a:endParaRPr lang="en-US" sz="1400" kern="0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72% rural youth</a:t>
            </a:r>
            <a:r>
              <a:rPr lang="en-US" sz="1400" b="1" kern="0" dirty="0">
                <a:latin typeface="Barlow" panose="00000500000000000000" pitchFamily="2" charset="0"/>
              </a:rPr>
              <a:t> </a:t>
            </a:r>
            <a:r>
              <a:rPr lang="en-US" sz="1400" kern="0" dirty="0">
                <a:latin typeface="Barlow" panose="00000500000000000000" pitchFamily="2" charset="0"/>
              </a:rPr>
              <a:t>live in countries with low rural transformation. </a:t>
            </a:r>
          </a:p>
          <a:p>
            <a:pPr>
              <a:lnSpc>
                <a:spcPct val="90000"/>
              </a:lnSpc>
            </a:pPr>
            <a:endParaRPr lang="en-US" sz="1400" kern="0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Unemployment is 13%</a:t>
            </a:r>
            <a:r>
              <a:rPr lang="en-US" sz="1400" b="1" kern="0" dirty="0">
                <a:latin typeface="Barlow" panose="00000500000000000000" pitchFamily="2" charset="0"/>
              </a:rPr>
              <a:t>, </a:t>
            </a:r>
            <a:r>
              <a:rPr lang="en-US" sz="1400" kern="0" dirty="0">
                <a:latin typeface="Barlow" panose="00000500000000000000" pitchFamily="2" charset="0"/>
              </a:rPr>
              <a:t>triple the adult rate, more than</a:t>
            </a:r>
            <a:r>
              <a:rPr lang="en-US" sz="1400" kern="0" dirty="0">
                <a:solidFill>
                  <a:srgbClr val="FF7F00"/>
                </a:solidFill>
                <a:latin typeface="Barlow" panose="00000500000000000000" pitchFamily="2" charset="0"/>
              </a:rPr>
              <a:t> </a:t>
            </a: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1 in  5 youth  are NEET </a:t>
            </a:r>
            <a:r>
              <a:rPr lang="en-US" sz="1400" kern="0" dirty="0">
                <a:latin typeface="Barlow" panose="00000500000000000000" pitchFamily="2" charset="0"/>
              </a:rPr>
              <a:t>(not in education, employment, or training).</a:t>
            </a:r>
          </a:p>
          <a:p>
            <a:pPr>
              <a:lnSpc>
                <a:spcPct val="90000"/>
              </a:lnSpc>
            </a:pPr>
            <a:endParaRPr lang="en-US" sz="1400" kern="0" dirty="0">
              <a:latin typeface="Barlow" panose="000005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1400" kern="0" dirty="0">
                <a:latin typeface="Barlow" panose="00000500000000000000" pitchFamily="2" charset="0"/>
              </a:rPr>
              <a:t>Investing in decent work opportunities within </a:t>
            </a: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the agri-food sector can absorb the growing youth labour force </a:t>
            </a:r>
            <a:r>
              <a:rPr lang="en-US" sz="1400" kern="0" dirty="0">
                <a:latin typeface="Barlow" panose="00000500000000000000" pitchFamily="2" charset="0"/>
              </a:rPr>
              <a:t>and unlock their potential to drive innovation and </a:t>
            </a:r>
            <a:r>
              <a:rPr lang="en-US" sz="1400" b="1" kern="0" dirty="0">
                <a:solidFill>
                  <a:srgbClr val="FF7F00"/>
                </a:solidFill>
                <a:latin typeface="Barlow" panose="00000500000000000000" pitchFamily="2" charset="0"/>
              </a:rPr>
              <a:t>rural economic development</a:t>
            </a:r>
            <a:r>
              <a:rPr lang="en-US" sz="1400" b="1" kern="0" dirty="0">
                <a:latin typeface="Barlow" panose="00000500000000000000" pitchFamily="2" charset="0"/>
              </a:rPr>
              <a:t>.</a:t>
            </a:r>
          </a:p>
        </p:txBody>
      </p:sp>
      <p:pic>
        <p:nvPicPr>
          <p:cNvPr id="8" name="Picture 7" descr="A person holding vegetables in a field&#10;&#10;Description automatically generated">
            <a:extLst>
              <a:ext uri="{FF2B5EF4-FFF2-40B4-BE49-F238E27FC236}">
                <a16:creationId xmlns:a16="http://schemas.microsoft.com/office/drawing/2014/main" id="{E9D61230-0463-1948-BC0B-B24F5B5F145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998" r="14904" b="1"/>
          <a:stretch/>
        </p:blipFill>
        <p:spPr>
          <a:xfrm>
            <a:off x="4788024" y="1131590"/>
            <a:ext cx="4145632" cy="3357962"/>
          </a:xfrm>
          <a:prstGeom prst="rect">
            <a:avLst/>
          </a:prstGeom>
          <a:noFill/>
        </p:spPr>
      </p:pic>
      <p:sp>
        <p:nvSpPr>
          <p:cNvPr id="4" name="Titolo 3">
            <a:extLst>
              <a:ext uri="{FF2B5EF4-FFF2-40B4-BE49-F238E27FC236}">
                <a16:creationId xmlns:a16="http://schemas.microsoft.com/office/drawing/2014/main" id="{5F90923D-6F87-E0F0-96D2-E458CB925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"/>
            <a:ext cx="7772400" cy="897731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atin typeface="+mj-lt"/>
                <a:ea typeface="Geneva" charset="0"/>
                <a:cs typeface="Geneva" charset="0"/>
              </a:rPr>
              <a:t>Youth Employment &amp; Demographics</a:t>
            </a:r>
          </a:p>
        </p:txBody>
      </p:sp>
      <p:sp>
        <p:nvSpPr>
          <p:cNvPr id="2" name="Segnaposto numero diapositiva 1">
            <a:extLst>
              <a:ext uri="{FF2B5EF4-FFF2-40B4-BE49-F238E27FC236}">
                <a16:creationId xmlns:a16="http://schemas.microsoft.com/office/drawing/2014/main" id="{FF319F35-2064-1067-CF02-46127D5175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876256" y="4767263"/>
            <a:ext cx="2057400" cy="274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79D7A3-5E8E-FC4F-8A1E-01E9F048D8C4}" type="slidenum">
              <a:rPr lang="it-IT" smtClean="0"/>
              <a:pPr>
                <a:spcAft>
                  <a:spcPts val="600"/>
                </a:spcAft>
              </a:pPr>
              <a:t>2</a:t>
            </a:fld>
            <a:endParaRPr lang="it-IT"/>
          </a:p>
        </p:txBody>
      </p:sp>
      <p:sp>
        <p:nvSpPr>
          <p:cNvPr id="7" name="Google Shape;363;p56">
            <a:extLst>
              <a:ext uri="{FF2B5EF4-FFF2-40B4-BE49-F238E27FC236}">
                <a16:creationId xmlns:a16="http://schemas.microsoft.com/office/drawing/2014/main" id="{5086D571-83AB-9277-5240-495DED9D1EFB}"/>
              </a:ext>
            </a:extLst>
          </p:cNvPr>
          <p:cNvSpPr txBox="1">
            <a:spLocks/>
          </p:cNvSpPr>
          <p:nvPr/>
        </p:nvSpPr>
        <p:spPr bwMode="auto">
          <a:xfrm>
            <a:off x="6318504" y="-2"/>
            <a:ext cx="5810320" cy="1008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spcFirstLastPara="1" vert="horz" wrap="square" lIns="121900" tIns="121900" rIns="121900" bIns="121900" numCol="1" rtlCol="0" anchor="t" anchorCtr="0" compatLnSpc="1">
            <a:prstTxWarp prst="textNoShape">
              <a:avLst/>
            </a:prstTxWarp>
            <a:no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Geneva" charset="0"/>
                <a:cs typeface="Geneva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  <a:ea typeface="Geneva" charset="0"/>
                <a:cs typeface="Genev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chemeClr val="bg1"/>
                </a:solidFill>
                <a:latin typeface="Arial" charset="0"/>
                <a:ea typeface="ＭＳ Ｐゴシック" pitchFamily="84" charset="-128"/>
                <a:cs typeface="ＭＳ Ｐゴシック" pitchFamily="84" charset="-128"/>
              </a:defRPr>
            </a:lvl9pPr>
          </a:lstStyle>
          <a:p>
            <a:pPr algn="ctr"/>
            <a:endParaRPr lang="en-US" sz="2700" kern="0">
              <a:latin typeface="Barlow" panose="00000500000000000000" pitchFamily="2" charset="0"/>
              <a:sym typeface="Barl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extBox 30">
            <a:extLst>
              <a:ext uri="{FF2B5EF4-FFF2-40B4-BE49-F238E27FC236}">
                <a16:creationId xmlns:a16="http://schemas.microsoft.com/office/drawing/2014/main" id="{89AD3BB6-1235-A388-FDD2-1AF3BC2C8574}"/>
              </a:ext>
            </a:extLst>
          </p:cNvPr>
          <p:cNvSpPr txBox="1"/>
          <p:nvPr/>
        </p:nvSpPr>
        <p:spPr bwMode="auto">
          <a:xfrm>
            <a:off x="107504" y="915566"/>
            <a:ext cx="5040560" cy="3296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endParaRPr lang="en-US" sz="1400" b="1" dirty="0">
              <a:latin typeface="Barlow" panose="00000500000000000000" pitchFamily="2" charset="0"/>
            </a:endParaRP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r>
              <a:rPr lang="en-US" altLang="en-US" sz="1400" dirty="0">
                <a:latin typeface="Barlow" panose="00000500000000000000" pitchFamily="2" charset="0"/>
              </a:rPr>
              <a:t>Foster dynamic collaboration among multiple public and private employment </a:t>
            </a:r>
            <a:r>
              <a:rPr lang="en-US" altLang="en-US" sz="1400" b="1" dirty="0">
                <a:solidFill>
                  <a:srgbClr val="FF7F00"/>
                </a:solidFill>
                <a:latin typeface="Barlow" panose="00000500000000000000" pitchFamily="2" charset="0"/>
              </a:rPr>
              <a:t>ECOSYSTEM ACTORS</a:t>
            </a: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endParaRPr lang="en-US" altLang="en-US" sz="1400" b="1" dirty="0">
              <a:latin typeface="Barlow" panose="00000500000000000000" pitchFamily="2" charset="0"/>
            </a:endParaRP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r>
              <a:rPr lang="en-US" sz="1400" b="1" dirty="0">
                <a:solidFill>
                  <a:srgbClr val="FF7F00"/>
                </a:solidFill>
                <a:latin typeface="Barlow" panose="00000500000000000000" pitchFamily="2" charset="0"/>
              </a:rPr>
              <a:t>Labour market and value chain studies &amp; inclusive targeting strategies </a:t>
            </a:r>
            <a:r>
              <a:rPr lang="en-US" sz="1400" dirty="0">
                <a:latin typeface="Barlow" panose="00000500000000000000" pitchFamily="2" charset="0"/>
              </a:rPr>
              <a:t>to </a:t>
            </a:r>
            <a:r>
              <a:rPr lang="en-US" sz="1400" b="1" i="1" dirty="0">
                <a:latin typeface="Barlow" panose="00000500000000000000" pitchFamily="2" charset="0"/>
              </a:rPr>
              <a:t>identify opportunities and pathways for youth employment and entrepreneurship, and skills requirements</a:t>
            </a: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endParaRPr lang="en-US" sz="1400" b="1" i="1" dirty="0">
              <a:latin typeface="Barlow" panose="00000500000000000000" pitchFamily="2" charset="0"/>
            </a:endParaRP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r>
              <a:rPr lang="en-US" sz="1400" b="1" dirty="0">
                <a:solidFill>
                  <a:srgbClr val="FF7F00"/>
                </a:solidFill>
                <a:latin typeface="Barlow" panose="00000500000000000000" pitchFamily="2" charset="0"/>
              </a:rPr>
              <a:t>Demand driven skills and capacity development</a:t>
            </a:r>
            <a:r>
              <a:rPr lang="en-US" sz="1400" kern="0" dirty="0">
                <a:solidFill>
                  <a:srgbClr val="FF7F00"/>
                </a:solidFill>
                <a:latin typeface="Barlow" panose="00000500000000000000" pitchFamily="2" charset="0"/>
              </a:rPr>
              <a:t>, </a:t>
            </a:r>
            <a:r>
              <a:rPr lang="en-US" sz="1400" kern="0" dirty="0">
                <a:latin typeface="Barlow" panose="00000500000000000000" pitchFamily="2" charset="0"/>
              </a:rPr>
              <a:t>including </a:t>
            </a:r>
            <a:r>
              <a:rPr lang="en-US" sz="1400" b="1" i="1" kern="0" dirty="0">
                <a:latin typeface="Barlow" panose="00000500000000000000" pitchFamily="2" charset="0"/>
              </a:rPr>
              <a:t>internships, apprenticeships, job placement, business support services/acceleration, access to finance and other resources</a:t>
            </a: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endParaRPr lang="en-US" sz="1400" b="1" i="1" kern="0" dirty="0">
              <a:latin typeface="Barlow" panose="00000500000000000000" pitchFamily="2" charset="0"/>
            </a:endParaRP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r>
              <a:rPr lang="en-US" sz="1400" b="1" dirty="0">
                <a:solidFill>
                  <a:srgbClr val="FF7F00"/>
                </a:solidFill>
                <a:latin typeface="Barlow" panose="00000500000000000000" pitchFamily="2" charset="0"/>
              </a:rPr>
              <a:t>Coaching, mentoring and other follow-up support</a:t>
            </a:r>
            <a:r>
              <a:rPr lang="en-US" sz="1400" dirty="0">
                <a:solidFill>
                  <a:srgbClr val="FF7F00"/>
                </a:solidFill>
                <a:latin typeface="Barlow" panose="00000500000000000000" pitchFamily="2" charset="0"/>
              </a:rPr>
              <a:t> </a:t>
            </a:r>
            <a:r>
              <a:rPr lang="en-US" sz="1400" dirty="0">
                <a:latin typeface="Barlow" panose="00000500000000000000" pitchFamily="2" charset="0"/>
              </a:rPr>
              <a:t>for </a:t>
            </a:r>
            <a:r>
              <a:rPr lang="en-US" sz="1400" b="1" i="1" dirty="0">
                <a:latin typeface="Barlow" panose="00000500000000000000" pitchFamily="2" charset="0"/>
              </a:rPr>
              <a:t>wage employment </a:t>
            </a:r>
            <a:r>
              <a:rPr lang="en-US" sz="1400" i="1" dirty="0">
                <a:latin typeface="Barlow" panose="00000500000000000000" pitchFamily="2" charset="0"/>
              </a:rPr>
              <a:t>and </a:t>
            </a:r>
            <a:r>
              <a:rPr lang="en-US" sz="1400" b="1" i="1" dirty="0">
                <a:latin typeface="Barlow" panose="00000500000000000000" pitchFamily="2" charset="0"/>
              </a:rPr>
              <a:t>self-employment</a:t>
            </a:r>
          </a:p>
          <a:p>
            <a:pPr marL="195263" indent="-195263">
              <a:spcBef>
                <a:spcPct val="20000"/>
              </a:spcBef>
              <a:buClr>
                <a:srgbClr val="003870"/>
              </a:buClr>
              <a:buFont typeface="Font di sistema regolare"/>
              <a:buChar char="•"/>
            </a:pPr>
            <a:endParaRPr lang="en-US" sz="1400" b="1" i="1" kern="0" dirty="0">
              <a:latin typeface="Barlow" panose="00000500000000000000" pitchFamily="2" charset="0"/>
            </a:endParaRPr>
          </a:p>
          <a:p>
            <a:pPr>
              <a:spcBef>
                <a:spcPct val="20000"/>
              </a:spcBef>
              <a:buClr>
                <a:srgbClr val="003870"/>
              </a:buClr>
            </a:pPr>
            <a:endParaRPr lang="en-US" altLang="en-US" sz="1400" b="1" dirty="0">
              <a:latin typeface="Barlow" panose="00000500000000000000" pitchFamily="2" charset="0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77FE386-6DB4-0435-86EC-D0E2DEBD61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5" y="1"/>
            <a:ext cx="7772400" cy="897731"/>
          </a:xfrm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normAutofit/>
          </a:bodyPr>
          <a:lstStyle/>
          <a:p>
            <a:r>
              <a:rPr lang="en-US" b="1" dirty="0">
                <a:latin typeface="+mj-lt"/>
                <a:ea typeface="Geneva" charset="0"/>
                <a:cs typeface="Geneva" charset="0"/>
              </a:rPr>
              <a:t>A Structured Multi-stakeholder Approach to Rural Youth Employment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A022E0F-3D13-C276-CA99-BC0169BE38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876256" y="4767263"/>
            <a:ext cx="2057400" cy="274637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0379D7A3-5E8E-FC4F-8A1E-01E9F048D8C4}" type="slidenum">
              <a:rPr lang="it-IT" smtClean="0"/>
              <a:pPr>
                <a:spcAft>
                  <a:spcPts val="600"/>
                </a:spcAft>
              </a:pPr>
              <a:t>3</a:t>
            </a:fld>
            <a:endParaRPr lang="it-IT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7205CB-05BF-1762-6A20-297326106F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227" y="915566"/>
            <a:ext cx="3712261" cy="3744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141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FD556C-8C4F-5BBB-6612-11FE15F0A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Key Results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77AF847-68C7-9C01-6FC0-A7C37427FA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79D7A3-5E8E-FC4F-8A1E-01E9F048D8C4}" type="slidenum">
              <a:rPr lang="it-IT" smtClean="0"/>
              <a:pPr/>
              <a:t>4</a:t>
            </a:fld>
            <a:endParaRPr lang="it-IT" dirty="0"/>
          </a:p>
        </p:txBody>
      </p:sp>
      <p:pic>
        <p:nvPicPr>
          <p:cNvPr id="19" name="Graphic 18">
            <a:extLst>
              <a:ext uri="{FF2B5EF4-FFF2-40B4-BE49-F238E27FC236}">
                <a16:creationId xmlns:a16="http://schemas.microsoft.com/office/drawing/2014/main" id="{2BF9DE8D-D1C8-1451-140A-8326C0796B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3527" y="897732"/>
            <a:ext cx="3619919" cy="426492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29D8B9C-6A74-A9DE-49BF-9A3491B9D97F}"/>
              </a:ext>
            </a:extLst>
          </p:cNvPr>
          <p:cNvSpPr txBox="1"/>
          <p:nvPr/>
        </p:nvSpPr>
        <p:spPr>
          <a:xfrm>
            <a:off x="4227976" y="987574"/>
            <a:ext cx="2288240" cy="17363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39697" algn="ctr">
              <a:spcAft>
                <a:spcPts val="130"/>
              </a:spcAft>
              <a:buClr>
                <a:schemeClr val="accent1"/>
              </a:buClr>
            </a:pPr>
            <a:r>
              <a:rPr lang="en-US" altLang="en-US" sz="4400" dirty="0">
                <a:solidFill>
                  <a:srgbClr val="FF7F00"/>
                </a:solidFill>
                <a:latin typeface="Work Sans ExtraBold"/>
                <a:cs typeface="Work Sans ExtraBold"/>
                <a:sym typeface="Work Sans ExtraBold"/>
              </a:rPr>
              <a:t>32,000</a:t>
            </a:r>
            <a:r>
              <a:rPr kumimoji="0" lang="en-US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FF7F00"/>
                </a:solidFill>
                <a:effectLst/>
                <a:uLnTx/>
                <a:uFillTx/>
                <a:latin typeface="Barlow" pitchFamily="2" charset="77"/>
                <a:ea typeface="ＭＳ Ｐゴシック" charset="0"/>
                <a:cs typeface="Work Sans ExtraBold"/>
                <a:sym typeface="Work Sans ExtraBold"/>
              </a:rPr>
              <a:t>DECENT JOBS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FF7F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  <a:p>
            <a:pPr marL="139697">
              <a:spcAft>
                <a:spcPts val="130"/>
              </a:spcAft>
              <a:buClr>
                <a:schemeClr val="accent1"/>
              </a:buClr>
            </a:pPr>
            <a:endParaRPr lang="en-US" altLang="en-US" sz="4600" b="1" dirty="0">
              <a:solidFill>
                <a:schemeClr val="dk1"/>
              </a:solidFill>
              <a:latin typeface="Barlow" pitchFamily="2" charset="77"/>
              <a:cs typeface="Work Sans ExtraBold"/>
              <a:sym typeface="Work Sans ExtraBold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D55B981-D74E-8CC1-C2E4-B985DAA345B8}"/>
              </a:ext>
            </a:extLst>
          </p:cNvPr>
          <p:cNvSpPr txBox="1"/>
          <p:nvPr/>
        </p:nvSpPr>
        <p:spPr>
          <a:xfrm>
            <a:off x="6444208" y="1131590"/>
            <a:ext cx="2320272" cy="76174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sz="1450" dirty="0">
                <a:solidFill>
                  <a:schemeClr val="dk1"/>
                </a:solidFill>
                <a:latin typeface="Barlow"/>
                <a:cs typeface="Work Sans ExtraBold"/>
                <a:sym typeface="Work Sans ExtraBold"/>
              </a:rPr>
              <a:t>created across 9 African countries, </a:t>
            </a:r>
            <a:r>
              <a:rPr lang="en-US" sz="1450" b="1" dirty="0">
                <a:solidFill>
                  <a:schemeClr val="bg2">
                    <a:lumMod val="75000"/>
                  </a:schemeClr>
                </a:solidFill>
                <a:latin typeface="Barlow"/>
                <a:cs typeface="Work Sans ExtraBold"/>
                <a:sym typeface="Work Sans ExtraBold"/>
              </a:rPr>
              <a:t>surpassing original targets of 22,000</a:t>
            </a:r>
            <a:endParaRPr lang="en-US" sz="1450" b="1" dirty="0">
              <a:solidFill>
                <a:schemeClr val="bg2">
                  <a:lumMod val="75000"/>
                </a:schemeClr>
              </a:solidFill>
              <a:latin typeface="Barlow Black" panose="020F0502020204030204" pitchFamily="2" charset="0"/>
              <a:cs typeface="Work Sans ExtraBold"/>
              <a:sym typeface="Work Sans ExtraBold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00EF7F-191F-DEA7-D024-99FC0E76B4AD}"/>
              </a:ext>
            </a:extLst>
          </p:cNvPr>
          <p:cNvSpPr txBox="1"/>
          <p:nvPr/>
        </p:nvSpPr>
        <p:spPr>
          <a:xfrm>
            <a:off x="4545219" y="2139702"/>
            <a:ext cx="4146019" cy="369332"/>
          </a:xfrm>
          <a:prstGeom prst="rect">
            <a:avLst/>
          </a:prstGeom>
          <a:noFill/>
        </p:spPr>
        <p:txBody>
          <a:bodyPr wrap="square" lIns="121920" tIns="60960" rIns="121920" bIns="60960" anchor="t">
            <a:spAutoFit/>
          </a:bodyPr>
          <a:lstStyle/>
          <a:p>
            <a:r>
              <a:rPr lang="en-US" altLang="en-US" sz="1600" b="1" dirty="0">
                <a:solidFill>
                  <a:schemeClr val="bg2">
                    <a:lumMod val="75000"/>
                  </a:schemeClr>
                </a:solidFill>
                <a:latin typeface="Barlow"/>
                <a:sym typeface="Work Sans ExtraBold"/>
              </a:rPr>
              <a:t>KEY TARGETS SURPASSED BY:</a:t>
            </a:r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39183C2-D359-82A0-C8EA-5D3EABCB6E37}"/>
              </a:ext>
            </a:extLst>
          </p:cNvPr>
          <p:cNvGrpSpPr/>
          <p:nvPr/>
        </p:nvGrpSpPr>
        <p:grpSpPr>
          <a:xfrm>
            <a:off x="4651703" y="2521529"/>
            <a:ext cx="4281953" cy="461665"/>
            <a:chOff x="4651703" y="2474398"/>
            <a:chExt cx="4281953" cy="461665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D999C445-EF51-90DE-B195-5E1762B4596C}"/>
                </a:ext>
              </a:extLst>
            </p:cNvPr>
            <p:cNvSpPr txBox="1"/>
            <p:nvPr/>
          </p:nvSpPr>
          <p:spPr>
            <a:xfrm>
              <a:off x="4651703" y="2474398"/>
              <a:ext cx="11521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rgbClr val="FF7F00"/>
                  </a:solidFill>
                  <a:latin typeface="Work Sans ExtraBold"/>
                  <a:cs typeface="Work Sans ExtraBold"/>
                  <a:sym typeface="Work Sans ExtraBold"/>
                </a:rPr>
                <a:t>305%</a:t>
              </a:r>
              <a:endParaRPr lang="en-GB" dirty="0">
                <a:solidFill>
                  <a:srgbClr val="FF7F00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30BF08AA-456C-C6A8-C4B6-431705C0AA77}"/>
                </a:ext>
              </a:extLst>
            </p:cNvPr>
            <p:cNvSpPr/>
            <p:nvPr/>
          </p:nvSpPr>
          <p:spPr>
            <a:xfrm>
              <a:off x="6002088" y="2551489"/>
              <a:ext cx="2931568" cy="3074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Barlow" panose="00000500000000000000" pitchFamily="2" charset="0"/>
                </a:rPr>
                <a:t>Self </a:t>
              </a:r>
              <a:r>
                <a:rPr lang="en-US" sz="2000" dirty="0" err="1">
                  <a:solidFill>
                    <a:schemeClr val="tx1"/>
                  </a:solidFill>
                  <a:latin typeface="Barlow" panose="00000500000000000000" pitchFamily="2" charset="0"/>
                </a:rPr>
                <a:t>employment</a:t>
              </a:r>
              <a:r>
                <a:rPr lang="en-US" sz="2000" dirty="0" err="1">
                  <a:latin typeface="Barlow" panose="00000500000000000000" pitchFamily="2" charset="0"/>
                </a:rPr>
                <a:t>l</a:t>
              </a:r>
              <a:endParaRPr lang="en-US" sz="2000" dirty="0">
                <a:latin typeface="Barlow" panose="00000500000000000000" pitchFamily="2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8BCA961E-A88F-7EE7-496F-4FD1E5DC4725}"/>
              </a:ext>
            </a:extLst>
          </p:cNvPr>
          <p:cNvGrpSpPr/>
          <p:nvPr/>
        </p:nvGrpSpPr>
        <p:grpSpPr>
          <a:xfrm>
            <a:off x="4651703" y="3008084"/>
            <a:ext cx="4281953" cy="461665"/>
            <a:chOff x="4651703" y="2940509"/>
            <a:chExt cx="4281953" cy="461665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0D4983C-AAAC-6B77-3231-B2F870F98886}"/>
                </a:ext>
              </a:extLst>
            </p:cNvPr>
            <p:cNvSpPr txBox="1"/>
            <p:nvPr/>
          </p:nvSpPr>
          <p:spPr>
            <a:xfrm>
              <a:off x="4651703" y="2940509"/>
              <a:ext cx="11521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400" dirty="0">
                  <a:solidFill>
                    <a:srgbClr val="FF7F00"/>
                  </a:solidFill>
                  <a:latin typeface="Work Sans ExtraBold"/>
                  <a:cs typeface="Work Sans ExtraBold"/>
                  <a:sym typeface="Work Sans ExtraBold"/>
                </a:rPr>
                <a:t>149%</a:t>
              </a:r>
              <a:endParaRPr lang="en-GB" dirty="0">
                <a:solidFill>
                  <a:srgbClr val="FF7F0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89E928C4-9A3F-77F8-933B-F528176CEC66}"/>
                </a:ext>
              </a:extLst>
            </p:cNvPr>
            <p:cNvSpPr/>
            <p:nvPr/>
          </p:nvSpPr>
          <p:spPr>
            <a:xfrm>
              <a:off x="6002088" y="3017600"/>
              <a:ext cx="2931568" cy="3074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Barlow" panose="00000500000000000000" pitchFamily="2" charset="0"/>
                </a:rPr>
                <a:t>Jobs created for women</a:t>
              </a:r>
              <a:endParaRPr lang="en-US" sz="2000" dirty="0">
                <a:latin typeface="Barlow" panose="00000500000000000000" pitchFamily="2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8DBF64F-CE20-F199-E78F-F8AADDEC038C}"/>
              </a:ext>
            </a:extLst>
          </p:cNvPr>
          <p:cNvGrpSpPr/>
          <p:nvPr/>
        </p:nvGrpSpPr>
        <p:grpSpPr>
          <a:xfrm>
            <a:off x="4651703" y="3494639"/>
            <a:ext cx="4061303" cy="461665"/>
            <a:chOff x="4651703" y="3447508"/>
            <a:chExt cx="4061303" cy="461665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B063612-9010-FC3C-07A9-F789014D0FA2}"/>
                </a:ext>
              </a:extLst>
            </p:cNvPr>
            <p:cNvSpPr txBox="1"/>
            <p:nvPr/>
          </p:nvSpPr>
          <p:spPr>
            <a:xfrm>
              <a:off x="4651703" y="3447508"/>
              <a:ext cx="1152128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en-US" sz="2400" b="1" dirty="0">
                  <a:solidFill>
                    <a:srgbClr val="FF7F00"/>
                  </a:solidFill>
                  <a:latin typeface="Work Sans ExtraBold"/>
                  <a:cs typeface="Work Sans ExtraBold"/>
                  <a:sym typeface="Work Sans ExtraBold"/>
                </a:rPr>
                <a:t>166%</a:t>
              </a:r>
              <a:endParaRPr lang="en-GB" b="1" dirty="0">
                <a:solidFill>
                  <a:srgbClr val="FF7F0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651E22B8-5CA6-C0B8-9F8B-F81D7722882D}"/>
                </a:ext>
              </a:extLst>
            </p:cNvPr>
            <p:cNvSpPr/>
            <p:nvPr/>
          </p:nvSpPr>
          <p:spPr>
            <a:xfrm>
              <a:off x="6002088" y="3524599"/>
              <a:ext cx="2710918" cy="307483"/>
            </a:xfrm>
            <a:prstGeom prst="rect">
              <a:avLst/>
            </a:prstGeom>
            <a:noFill/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000" dirty="0">
                  <a:solidFill>
                    <a:schemeClr val="tx1"/>
                  </a:solidFill>
                  <a:latin typeface="Barlow" panose="00000500000000000000" pitchFamily="2" charset="0"/>
                </a:rPr>
                <a:t>Wage-employment</a:t>
              </a:r>
              <a:endParaRPr lang="en-US" dirty="0">
                <a:latin typeface="Barlow" panose="00000500000000000000" pitchFamily="2" charset="0"/>
              </a:endParaRP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B741E0CD-4C1B-C6EA-4584-43912329F891}"/>
              </a:ext>
            </a:extLst>
          </p:cNvPr>
          <p:cNvSpPr txBox="1"/>
          <p:nvPr/>
        </p:nvSpPr>
        <p:spPr>
          <a:xfrm>
            <a:off x="4227977" y="4208538"/>
            <a:ext cx="474144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86055" algn="r" defTabSz="1219170">
              <a:spcAft>
                <a:spcPts val="173"/>
              </a:spcAft>
              <a:buClr>
                <a:srgbClr val="FF7F00"/>
              </a:buClr>
              <a:buSzPct val="100000"/>
              <a:defRPr/>
            </a:pPr>
            <a:r>
              <a:rPr lang="en-US" sz="1400" dirty="0">
                <a:latin typeface="Barlow"/>
              </a:rPr>
              <a:t>The first phase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Barlow"/>
              </a:rPr>
              <a:t>ends in 2025</a:t>
            </a:r>
            <a:r>
              <a:rPr lang="en-US" sz="1400" dirty="0">
                <a:solidFill>
                  <a:schemeClr val="bg2">
                    <a:lumMod val="75000"/>
                  </a:schemeClr>
                </a:solidFill>
                <a:latin typeface="Barlow"/>
              </a:rPr>
              <a:t> </a:t>
            </a:r>
            <a:r>
              <a:rPr lang="en-US" sz="1400" dirty="0">
                <a:latin typeface="Barlow"/>
              </a:rPr>
              <a:t>&amp; the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Barlow"/>
              </a:rPr>
              <a:t>Scale-up Phase </a:t>
            </a:r>
            <a:r>
              <a:rPr lang="en-US" sz="1400" dirty="0">
                <a:latin typeface="Barlow"/>
              </a:rPr>
              <a:t>aims to accelerate and  enhance </a:t>
            </a:r>
            <a:r>
              <a:rPr lang="en-US" sz="1400" b="1" dirty="0">
                <a:solidFill>
                  <a:schemeClr val="bg2">
                    <a:lumMod val="75000"/>
                  </a:schemeClr>
                </a:solidFill>
                <a:latin typeface="Barlow"/>
              </a:rPr>
              <a:t>Outreach and Impact</a:t>
            </a:r>
            <a:r>
              <a:rPr lang="en-US" sz="1400" b="1" dirty="0">
                <a:latin typeface="Barlow"/>
              </a:rPr>
              <a:t>.</a:t>
            </a:r>
            <a:endParaRPr lang="en-CA" sz="1400" kern="0" dirty="0">
              <a:solidFill>
                <a:srgbClr val="000000"/>
              </a:solidFill>
              <a:latin typeface="Barlow"/>
            </a:endParaRPr>
          </a:p>
        </p:txBody>
      </p:sp>
    </p:spTree>
    <p:extLst>
      <p:ext uri="{BB962C8B-B14F-4D97-AF65-F5344CB8AC3E}">
        <p14:creationId xmlns:p14="http://schemas.microsoft.com/office/powerpoint/2010/main" val="326332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8">
          <a:extLst>
            <a:ext uri="{FF2B5EF4-FFF2-40B4-BE49-F238E27FC236}">
              <a16:creationId xmlns:a16="http://schemas.microsoft.com/office/drawing/2014/main" id="{DB03471D-FA12-2FC8-BB87-0BDE481602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40" descr="A person hugging another person&#10;&#10;AI-generated content may be incorrect.">
            <a:extLst>
              <a:ext uri="{FF2B5EF4-FFF2-40B4-BE49-F238E27FC236}">
                <a16:creationId xmlns:a16="http://schemas.microsoft.com/office/drawing/2014/main" id="{754B4F2A-81C5-D206-2E3F-D9FB938D822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170" t="5865" r="27171" b="25645"/>
          <a:stretch/>
        </p:blipFill>
        <p:spPr>
          <a:xfrm>
            <a:off x="611560" y="972879"/>
            <a:ext cx="1454855" cy="1454855"/>
          </a:xfrm>
          <a:prstGeom prst="ellipse">
            <a:avLst/>
          </a:prstGeom>
        </p:spPr>
      </p:pic>
      <p:pic>
        <p:nvPicPr>
          <p:cNvPr id="32" name="Picture 31" descr="A person standing in a field with sticks&#10;&#10;AI-generated content may be incorrect.">
            <a:extLst>
              <a:ext uri="{FF2B5EF4-FFF2-40B4-BE49-F238E27FC236}">
                <a16:creationId xmlns:a16="http://schemas.microsoft.com/office/drawing/2014/main" id="{C71F2C98-3386-292D-E347-1C928FE02B2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000" t="6639" r="48024" b="19895"/>
          <a:stretch/>
        </p:blipFill>
        <p:spPr>
          <a:xfrm>
            <a:off x="7134898" y="3360895"/>
            <a:ext cx="1454855" cy="1454855"/>
          </a:xfrm>
          <a:prstGeom prst="ellipse">
            <a:avLst/>
          </a:prstGeom>
        </p:spPr>
      </p:pic>
      <p:pic>
        <p:nvPicPr>
          <p:cNvPr id="29" name="Picture 28" descr="A person in a suit standing in a barn with sheep&#10;&#10;AI-generated content may be incorrect.">
            <a:extLst>
              <a:ext uri="{FF2B5EF4-FFF2-40B4-BE49-F238E27FC236}">
                <a16:creationId xmlns:a16="http://schemas.microsoft.com/office/drawing/2014/main" id="{656FD7CD-76E6-2283-F64C-7967172B106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96" r="16338"/>
          <a:stretch/>
        </p:blipFill>
        <p:spPr>
          <a:xfrm>
            <a:off x="7365617" y="900871"/>
            <a:ext cx="1454855" cy="1454855"/>
          </a:xfrm>
          <a:prstGeom prst="ellipse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F6E99947-0C75-3ACB-2E68-609E1F445838}"/>
              </a:ext>
            </a:extLst>
          </p:cNvPr>
          <p:cNvSpPr txBox="1"/>
          <p:nvPr/>
        </p:nvSpPr>
        <p:spPr>
          <a:xfrm>
            <a:off x="11314034" y="4201486"/>
            <a:ext cx="187954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altLang="en-US" sz="1800" b="1">
                <a:latin typeface="Barlow"/>
              </a:rPr>
              <a:t>Wage-employment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A3AAB7F8-51BE-D396-8412-A3736A3ED20D}"/>
              </a:ext>
            </a:extLst>
          </p:cNvPr>
          <p:cNvSpPr txBox="1"/>
          <p:nvPr/>
        </p:nvSpPr>
        <p:spPr>
          <a:xfrm>
            <a:off x="11941545" y="3748673"/>
            <a:ext cx="1267332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rgbClr val="FF7F00"/>
                </a:solidFill>
                <a:latin typeface="Work Sans ExtraBold"/>
              </a:rPr>
              <a:t>166%</a:t>
            </a:r>
            <a:endParaRPr lang="en-US" sz="330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211E1A1-CAAF-11C2-61E0-A5B396C0877C}"/>
              </a:ext>
            </a:extLst>
          </p:cNvPr>
          <p:cNvSpPr txBox="1"/>
          <p:nvPr/>
        </p:nvSpPr>
        <p:spPr>
          <a:xfrm>
            <a:off x="11970529" y="3240842"/>
            <a:ext cx="1223053" cy="120032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r"/>
            <a:r>
              <a:rPr lang="en-US" altLang="en-US" sz="1800" b="1">
                <a:latin typeface="Barlow"/>
              </a:rPr>
              <a:t>Jobs created for women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C3C6EB7-2FD6-7033-FACC-5CE047FD87FA}"/>
              </a:ext>
            </a:extLst>
          </p:cNvPr>
          <p:cNvSpPr txBox="1"/>
          <p:nvPr/>
        </p:nvSpPr>
        <p:spPr>
          <a:xfrm>
            <a:off x="11943437" y="2814601"/>
            <a:ext cx="1277237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300">
                <a:solidFill>
                  <a:srgbClr val="FF7F00"/>
                </a:solidFill>
                <a:latin typeface="Work Sans ExtraBold"/>
              </a:rPr>
              <a:t>149%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697601FA-5EFC-E862-73B7-8355654A4339}"/>
              </a:ext>
            </a:extLst>
          </p:cNvPr>
          <p:cNvSpPr/>
          <p:nvPr/>
        </p:nvSpPr>
        <p:spPr>
          <a:xfrm>
            <a:off x="11759718" y="5974142"/>
            <a:ext cx="2085595" cy="407623"/>
          </a:xfrm>
          <a:prstGeom prst="rect">
            <a:avLst/>
          </a:prstGeom>
          <a:gradFill>
            <a:gsLst>
              <a:gs pos="52000">
                <a:schemeClr val="tx2">
                  <a:lumMod val="10000"/>
                </a:schemeClr>
              </a:gs>
              <a:gs pos="87000">
                <a:srgbClr val="4E270F"/>
              </a:gs>
              <a:gs pos="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ED0399C-280D-7C03-CB3F-C3FE93FB0108}"/>
              </a:ext>
            </a:extLst>
          </p:cNvPr>
          <p:cNvSpPr/>
          <p:nvPr/>
        </p:nvSpPr>
        <p:spPr>
          <a:xfrm>
            <a:off x="11768715" y="6828096"/>
            <a:ext cx="1668032" cy="407623"/>
          </a:xfrm>
          <a:prstGeom prst="rect">
            <a:avLst/>
          </a:prstGeom>
          <a:gradFill>
            <a:gsLst>
              <a:gs pos="52000">
                <a:schemeClr val="tx2">
                  <a:lumMod val="10000"/>
                </a:schemeClr>
              </a:gs>
              <a:gs pos="87000">
                <a:srgbClr val="4E270F"/>
              </a:gs>
              <a:gs pos="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59DB8B0-761A-7F97-0485-DB07E4F3099F}"/>
              </a:ext>
            </a:extLst>
          </p:cNvPr>
          <p:cNvSpPr/>
          <p:nvPr/>
        </p:nvSpPr>
        <p:spPr>
          <a:xfrm>
            <a:off x="11749959" y="5217245"/>
            <a:ext cx="1635458" cy="347609"/>
          </a:xfrm>
          <a:prstGeom prst="rect">
            <a:avLst/>
          </a:prstGeom>
          <a:gradFill>
            <a:gsLst>
              <a:gs pos="52000">
                <a:schemeClr val="tx2">
                  <a:lumMod val="10000"/>
                </a:schemeClr>
              </a:gs>
              <a:gs pos="86000">
                <a:srgbClr val="4E270F"/>
              </a:gs>
              <a:gs pos="0">
                <a:schemeClr val="tx1">
                  <a:lumMod val="85000"/>
                  <a:lumOff val="1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B32F4EF5-3F1A-3D22-F6AE-751D2896E808}"/>
              </a:ext>
            </a:extLst>
          </p:cNvPr>
          <p:cNvSpPr txBox="1"/>
          <p:nvPr/>
        </p:nvSpPr>
        <p:spPr>
          <a:xfrm>
            <a:off x="11694603" y="5242408"/>
            <a:ext cx="160062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altLang="en-US" sz="1800">
                <a:solidFill>
                  <a:schemeClr val="bg1"/>
                </a:solidFill>
                <a:latin typeface="Barlow"/>
              </a:rPr>
              <a:t>Self-employment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7E1C6B6-CBBF-0C9D-A73A-C9ABEE168B88}"/>
              </a:ext>
            </a:extLst>
          </p:cNvPr>
          <p:cNvSpPr txBox="1"/>
          <p:nvPr/>
        </p:nvSpPr>
        <p:spPr>
          <a:xfrm>
            <a:off x="11694603" y="4829909"/>
            <a:ext cx="1380166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rgbClr val="FF7F00"/>
                </a:solidFill>
                <a:latin typeface="Work Sans ExtraBold"/>
              </a:rPr>
              <a:t>305</a:t>
            </a:r>
            <a:r>
              <a:rPr lang="en-US" sz="3300" spc="-225">
                <a:solidFill>
                  <a:srgbClr val="FF7F00"/>
                </a:solidFill>
                <a:latin typeface="Work Sans ExtraBold"/>
              </a:rPr>
              <a:t>%</a:t>
            </a:r>
            <a:endParaRPr lang="en-US" sz="788" spc="-225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0351C77F-0710-CAE0-274F-9A88BAF335CA}"/>
              </a:ext>
            </a:extLst>
          </p:cNvPr>
          <p:cNvSpPr txBox="1"/>
          <p:nvPr/>
        </p:nvSpPr>
        <p:spPr>
          <a:xfrm>
            <a:off x="11774581" y="6872807"/>
            <a:ext cx="1645736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  <a:latin typeface="Barlow"/>
              </a:rPr>
              <a:t>Wage-employment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F8BE00E5-2001-AF14-3893-7469BB4492F7}"/>
              </a:ext>
            </a:extLst>
          </p:cNvPr>
          <p:cNvSpPr txBox="1"/>
          <p:nvPr/>
        </p:nvSpPr>
        <p:spPr>
          <a:xfrm>
            <a:off x="11751875" y="6445767"/>
            <a:ext cx="1267332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3300">
                <a:solidFill>
                  <a:srgbClr val="FF7F00"/>
                </a:solidFill>
                <a:latin typeface="Work Sans ExtraBold"/>
              </a:rPr>
              <a:t>166%</a:t>
            </a:r>
            <a:endParaRPr lang="en-US" sz="3300"/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6CB042D6-0ABC-2B04-A864-DBA5FD52ED01}"/>
              </a:ext>
            </a:extLst>
          </p:cNvPr>
          <p:cNvSpPr txBox="1"/>
          <p:nvPr/>
        </p:nvSpPr>
        <p:spPr>
          <a:xfrm>
            <a:off x="11778968" y="6032375"/>
            <a:ext cx="2118368" cy="64633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r>
              <a:rPr lang="en-US" altLang="en-US" sz="1800">
                <a:solidFill>
                  <a:schemeClr val="bg1"/>
                </a:solidFill>
                <a:latin typeface="Barlow"/>
              </a:rPr>
              <a:t>Jobs created for Women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0D8C302E-2359-CEE0-8F3E-9AA5A688FA32}"/>
              </a:ext>
            </a:extLst>
          </p:cNvPr>
          <p:cNvSpPr txBox="1"/>
          <p:nvPr/>
        </p:nvSpPr>
        <p:spPr>
          <a:xfrm>
            <a:off x="11751875" y="5606134"/>
            <a:ext cx="1277237" cy="57708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68580" tIns="34290" rIns="68580" bIns="3429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300">
                <a:solidFill>
                  <a:srgbClr val="FF7F00"/>
                </a:solidFill>
                <a:latin typeface="Work Sans ExtraBold"/>
              </a:rPr>
              <a:t>149%</a:t>
            </a:r>
          </a:p>
        </p:txBody>
      </p:sp>
      <p:pic>
        <p:nvPicPr>
          <p:cNvPr id="43" name="Picture 42" descr="A person using a machine&#10;&#10;AI-generated content may be incorrect.">
            <a:extLst>
              <a:ext uri="{FF2B5EF4-FFF2-40B4-BE49-F238E27FC236}">
                <a16:creationId xmlns:a16="http://schemas.microsoft.com/office/drawing/2014/main" id="{430AF468-E707-006E-1034-0A18AE6C2817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6" t="8626" r="22418"/>
          <a:stretch/>
        </p:blipFill>
        <p:spPr>
          <a:xfrm>
            <a:off x="1662290" y="3277771"/>
            <a:ext cx="1454855" cy="1454855"/>
          </a:xfrm>
          <a:prstGeom prst="ellipse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BB4B3A37-250D-82E8-492A-74C7A3147CC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034228" y="987574"/>
            <a:ext cx="5922121" cy="3813481"/>
          </a:xfrm>
          <a:prstGeom prst="rect">
            <a:avLst/>
          </a:prstGeom>
        </p:spPr>
      </p:pic>
      <p:sp>
        <p:nvSpPr>
          <p:cNvPr id="3" name="Title 5">
            <a:extLst>
              <a:ext uri="{FF2B5EF4-FFF2-40B4-BE49-F238E27FC236}">
                <a16:creationId xmlns:a16="http://schemas.microsoft.com/office/drawing/2014/main" id="{735A8E91-6453-3DD2-8B80-1A09D4502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-20538"/>
            <a:ext cx="7772400" cy="699541"/>
          </a:xfrm>
        </p:spPr>
        <p:txBody>
          <a:bodyPr/>
          <a:lstStyle/>
          <a:p>
            <a:r>
              <a:rPr lang="en-GB" sz="2400" dirty="0"/>
              <a:t>Scale-up Phase: Priorities &amp; Focus</a:t>
            </a:r>
          </a:p>
        </p:txBody>
      </p:sp>
    </p:spTree>
    <p:extLst>
      <p:ext uri="{BB962C8B-B14F-4D97-AF65-F5344CB8AC3E}">
        <p14:creationId xmlns:p14="http://schemas.microsoft.com/office/powerpoint/2010/main" val="2152840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1E413F-D3A8-4519-B209-383AD84FEE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527" y="101600"/>
            <a:ext cx="3960871" cy="691893"/>
          </a:xfrm>
        </p:spPr>
        <p:txBody>
          <a:bodyPr/>
          <a:lstStyle/>
          <a:p>
            <a:pPr algn="ctr"/>
            <a:r>
              <a:rPr lang="en-US" sz="2400" dirty="0">
                <a:latin typeface="Barlow" panose="00000500000000000000" pitchFamily="2" charset="0"/>
              </a:rPr>
              <a:t>Testimonials</a:t>
            </a:r>
          </a:p>
        </p:txBody>
      </p:sp>
      <p:pic>
        <p:nvPicPr>
          <p:cNvPr id="4" name="Online Media 1" descr="Africa: Youth Hubs - How IFAD assists African youth to find jobs.">
            <a:hlinkClick r:id="" action="ppaction://media"/>
            <a:extLst>
              <a:ext uri="{FF2B5EF4-FFF2-40B4-BE49-F238E27FC236}">
                <a16:creationId xmlns:a16="http://schemas.microsoft.com/office/drawing/2014/main" id="{8018CA04-F7D2-5309-BD8A-17E3DD9D7AD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rcRect l="49048" t="582" r="8982" b="-582"/>
          <a:stretch/>
        </p:blipFill>
        <p:spPr>
          <a:xfrm>
            <a:off x="646454" y="1064380"/>
            <a:ext cx="2424934" cy="3264408"/>
          </a:xfrm>
          <a:prstGeom prst="rect">
            <a:avLst/>
          </a:prstGeom>
        </p:spPr>
      </p:pic>
      <p:pic>
        <p:nvPicPr>
          <p:cNvPr id="3" name="Online Media 2" descr="ABH Madagascar ProAgro YOUTH">
            <a:hlinkClick r:id="" action="ppaction://media"/>
            <a:extLst>
              <a:ext uri="{FF2B5EF4-FFF2-40B4-BE49-F238E27FC236}">
                <a16:creationId xmlns:a16="http://schemas.microsoft.com/office/drawing/2014/main" id="{3BAF50E0-A22A-FFF6-96B5-7794B68F7246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rcRect l="31445" r="25386"/>
          <a:stretch/>
        </p:blipFill>
        <p:spPr>
          <a:xfrm>
            <a:off x="3324900" y="1064380"/>
            <a:ext cx="2494200" cy="326440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E9E5B5E-8FD1-A20F-8148-8446D58E837D}"/>
              </a:ext>
            </a:extLst>
          </p:cNvPr>
          <p:cNvSpPr txBox="1"/>
          <p:nvPr/>
        </p:nvSpPr>
        <p:spPr>
          <a:xfrm>
            <a:off x="3238219" y="4375346"/>
            <a:ext cx="180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800" b="1" kern="0">
                <a:solidFill>
                  <a:srgbClr val="FFFCF5"/>
                </a:solidFill>
                <a:latin typeface="Barlow" pitchFamily="2" charset="77"/>
                <a:cs typeface="Arial"/>
                <a:sym typeface="Arial"/>
              </a:rPr>
              <a:t>MADAGASCAR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83429E-8C44-288E-430D-71E5068F7CC5}"/>
              </a:ext>
            </a:extLst>
          </p:cNvPr>
          <p:cNvSpPr txBox="1"/>
          <p:nvPr/>
        </p:nvSpPr>
        <p:spPr>
          <a:xfrm>
            <a:off x="567267" y="4375346"/>
            <a:ext cx="26383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800" b="1" kern="0">
                <a:solidFill>
                  <a:srgbClr val="FFFCF5"/>
                </a:solidFill>
                <a:latin typeface="Barlow" pitchFamily="2" charset="77"/>
                <a:cs typeface="Arial"/>
                <a:sym typeface="Arial"/>
              </a:rPr>
              <a:t>NIGERIA &amp; CAMEROON</a:t>
            </a:r>
          </a:p>
        </p:txBody>
      </p:sp>
      <p:pic>
        <p:nvPicPr>
          <p:cNvPr id="8" name="Online Media 7" descr="ABH Malawi ProAgro Youth">
            <a:hlinkClick r:id="" action="ppaction://media"/>
            <a:extLst>
              <a:ext uri="{FF2B5EF4-FFF2-40B4-BE49-F238E27FC236}">
                <a16:creationId xmlns:a16="http://schemas.microsoft.com/office/drawing/2014/main" id="{7CA9ED33-CFEE-7D45-BE1E-447BED80D954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8"/>
          <a:srcRect l="20296" r="40449"/>
          <a:stretch/>
        </p:blipFill>
        <p:spPr>
          <a:xfrm>
            <a:off x="6072613" y="1064380"/>
            <a:ext cx="2268038" cy="326440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17D16FD-A7CB-561A-FDBA-6A17AC8FE600}"/>
              </a:ext>
            </a:extLst>
          </p:cNvPr>
          <p:cNvSpPr txBox="1"/>
          <p:nvPr/>
        </p:nvSpPr>
        <p:spPr>
          <a:xfrm>
            <a:off x="5987946" y="4375346"/>
            <a:ext cx="18034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8">
              <a:buClr>
                <a:srgbClr val="000000"/>
              </a:buClr>
            </a:pPr>
            <a:r>
              <a:rPr lang="en-US" sz="1800" b="1" kern="0">
                <a:solidFill>
                  <a:srgbClr val="FFFCF5"/>
                </a:solidFill>
                <a:latin typeface="Barlow" pitchFamily="2" charset="77"/>
                <a:cs typeface="Arial"/>
                <a:sym typeface="Arial"/>
              </a:rPr>
              <a:t>MALAWI</a:t>
            </a:r>
          </a:p>
        </p:txBody>
      </p:sp>
      <p:sp>
        <p:nvSpPr>
          <p:cNvPr id="11" name="Google Shape;363;p56">
            <a:extLst>
              <a:ext uri="{FF2B5EF4-FFF2-40B4-BE49-F238E27FC236}">
                <a16:creationId xmlns:a16="http://schemas.microsoft.com/office/drawing/2014/main" id="{C1378F08-7421-AB48-C6B6-576311151EF9}"/>
              </a:ext>
            </a:extLst>
          </p:cNvPr>
          <p:cNvSpPr txBox="1">
            <a:spLocks/>
          </p:cNvSpPr>
          <p:nvPr/>
        </p:nvSpPr>
        <p:spPr>
          <a:xfrm>
            <a:off x="2731423" y="4659982"/>
            <a:ext cx="4433107" cy="340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68569" rIns="68569" bIns="68569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Work Sans ExtraBold"/>
              <a:buNone/>
              <a:defRPr sz="2800" b="0" i="0" u="none" strike="noStrike" cap="none">
                <a:solidFill>
                  <a:schemeClr val="dk1"/>
                </a:solidFill>
                <a:latin typeface="Work Sans ExtraBold"/>
                <a:ea typeface="Work Sans ExtraBold"/>
                <a:cs typeface="Work Sans ExtraBold"/>
                <a:sym typeface="Work Sans Extra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acifico"/>
              <a:buNone/>
              <a:defRPr sz="2800" b="0" i="0" u="none" strike="noStrike" cap="none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defRPr>
            </a:lvl9pPr>
          </a:lstStyle>
          <a:p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Visit the </a:t>
            </a:r>
            <a:r>
              <a:rPr lang="en-US" sz="1400" dirty="0">
                <a:solidFill>
                  <a:srgbClr val="FF7F00"/>
                </a:solidFill>
                <a:hlinkClick r:id="rId9"/>
              </a:rPr>
              <a:t>programme website</a:t>
            </a:r>
            <a:r>
              <a:rPr lang="en-US" sz="1400" dirty="0">
                <a:solidFill>
                  <a:srgbClr val="FF7F00"/>
                </a:solidFill>
              </a:rPr>
              <a:t> </a:t>
            </a:r>
            <a:r>
              <a:rPr lang="en-US" sz="1400" dirty="0">
                <a:solidFill>
                  <a:schemeClr val="bg2">
                    <a:lumMod val="50000"/>
                  </a:schemeClr>
                </a:solidFill>
              </a:rPr>
              <a:t>to learn more</a:t>
            </a:r>
            <a:br>
              <a:rPr lang="en-US" sz="1400" dirty="0">
                <a:solidFill>
                  <a:schemeClr val="tx1"/>
                </a:solidFill>
              </a:rPr>
            </a:br>
            <a:endParaRPr lang="en-US" sz="1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148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9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20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:a16="http://schemas.microsoft.com/office/drawing/2014/main" id="{440C4099-203F-463B-52EC-552EAFAA98CB}"/>
              </a:ext>
            </a:extLst>
          </p:cNvPr>
          <p:cNvSpPr txBox="1"/>
          <p:nvPr/>
        </p:nvSpPr>
        <p:spPr>
          <a:xfrm>
            <a:off x="-22880" y="1714041"/>
            <a:ext cx="914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chemeClr val="bg1"/>
                </a:solidFill>
              </a:rPr>
              <a:t>Thank You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357E762A-4405-3D65-F374-63C9FAE59ED1}"/>
              </a:ext>
            </a:extLst>
          </p:cNvPr>
          <p:cNvSpPr txBox="1"/>
          <p:nvPr/>
        </p:nvSpPr>
        <p:spPr>
          <a:xfrm>
            <a:off x="388090" y="1417831"/>
            <a:ext cx="1015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600" b="1" dirty="0">
                <a:solidFill>
                  <a:schemeClr val="bg1"/>
                </a:solidFill>
              </a:rPr>
              <a:t>Contact</a:t>
            </a:r>
            <a:endParaRPr lang="it-IT" sz="1100" b="1" dirty="0">
              <a:solidFill>
                <a:schemeClr val="bg1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071C93D-8BE6-C2CD-177F-711E61262798}"/>
              </a:ext>
            </a:extLst>
          </p:cNvPr>
          <p:cNvSpPr txBox="1"/>
          <p:nvPr/>
        </p:nvSpPr>
        <p:spPr>
          <a:xfrm>
            <a:off x="373183" y="1851670"/>
            <a:ext cx="18225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000" dirty="0">
                <a:solidFill>
                  <a:schemeClr val="bg1"/>
                </a:solidFill>
              </a:rPr>
              <a:t>Hisham Zehni</a:t>
            </a:r>
          </a:p>
          <a:p>
            <a:r>
              <a:rPr lang="it-IT" sz="1000" dirty="0">
                <a:solidFill>
                  <a:schemeClr val="bg1"/>
                </a:solidFill>
              </a:rPr>
              <a:t>Lead Technical </a:t>
            </a:r>
            <a:r>
              <a:rPr lang="it-IT" sz="1000" dirty="0" err="1">
                <a:solidFill>
                  <a:schemeClr val="bg1"/>
                </a:solidFill>
              </a:rPr>
              <a:t>Specialist</a:t>
            </a:r>
            <a:r>
              <a:rPr lang="it-IT" sz="1000" dirty="0">
                <a:solidFill>
                  <a:schemeClr val="bg1"/>
                </a:solidFill>
              </a:rPr>
              <a:t> (Youth) &amp; Social </a:t>
            </a:r>
            <a:r>
              <a:rPr lang="it-IT" sz="1000" dirty="0" err="1">
                <a:solidFill>
                  <a:schemeClr val="bg1"/>
                </a:solidFill>
              </a:rPr>
              <a:t>Inclusion</a:t>
            </a:r>
            <a:r>
              <a:rPr lang="it-IT" sz="1000" dirty="0">
                <a:solidFill>
                  <a:schemeClr val="bg1"/>
                </a:solidFill>
              </a:rPr>
              <a:t> Cluster Coordinator</a:t>
            </a:r>
          </a:p>
          <a:p>
            <a:r>
              <a:rPr lang="it-IT" sz="1000" dirty="0">
                <a:solidFill>
                  <a:schemeClr val="bg1"/>
                </a:solidFill>
              </a:rPr>
              <a:t>ECG division, OTD</a:t>
            </a:r>
          </a:p>
          <a:p>
            <a:r>
              <a:rPr lang="it-IT" sz="1000" dirty="0">
                <a:solidFill>
                  <a:schemeClr val="bg1"/>
                </a:solidFill>
              </a:rPr>
              <a:t>IFAD</a:t>
            </a:r>
          </a:p>
          <a:p>
            <a:r>
              <a:rPr lang="it-IT" sz="1000" dirty="0">
                <a:solidFill>
                  <a:schemeClr val="bg1"/>
                </a:solidFill>
                <a:hlinkClick r:id="rId3"/>
              </a:rPr>
              <a:t>h.zehni@ifad.org</a:t>
            </a:r>
            <a:endParaRPr lang="it-IT" sz="1000" dirty="0">
              <a:solidFill>
                <a:schemeClr val="bg1"/>
              </a:solidFill>
            </a:endParaRPr>
          </a:p>
          <a:p>
            <a:r>
              <a:rPr lang="it-IT" sz="1000" dirty="0">
                <a:solidFill>
                  <a:schemeClr val="bg1"/>
                </a:solidFill>
              </a:rPr>
              <a:t>+39-0654591 </a:t>
            </a:r>
            <a:r>
              <a:rPr lang="it-IT" sz="1000" dirty="0" err="1">
                <a:solidFill>
                  <a:schemeClr val="bg1"/>
                </a:solidFill>
              </a:rPr>
              <a:t>Ext</a:t>
            </a:r>
            <a:r>
              <a:rPr lang="it-IT" sz="1000" dirty="0">
                <a:solidFill>
                  <a:schemeClr val="bg1"/>
                </a:solidFill>
              </a:rPr>
              <a:t>. 2183</a:t>
            </a:r>
          </a:p>
        </p:txBody>
      </p:sp>
    </p:spTree>
    <p:extLst>
      <p:ext uri="{BB962C8B-B14F-4D97-AF65-F5344CB8AC3E}">
        <p14:creationId xmlns:p14="http://schemas.microsoft.com/office/powerpoint/2010/main" val="2237680037"/>
      </p:ext>
    </p:extLst>
  </p:cSld>
  <p:clrMapOvr>
    <a:masterClrMapping/>
  </p:clrMapOvr>
</p:sld>
</file>

<file path=ppt/theme/theme1.xml><?xml version="1.0" encoding="utf-8"?>
<a:theme xmlns:a="http://schemas.openxmlformats.org/drawingml/2006/main" name="1_Blank Presentation">
  <a:themeElements>
    <a:clrScheme name="ES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59300"/>
      </a:accent1>
      <a:accent2>
        <a:srgbClr val="003870"/>
      </a:accent2>
      <a:accent3>
        <a:srgbClr val="FFFFFF"/>
      </a:accent3>
      <a:accent4>
        <a:srgbClr val="000000"/>
      </a:accent4>
      <a:accent5>
        <a:srgbClr val="8C8C8C"/>
      </a:accent5>
      <a:accent6>
        <a:srgbClr val="003870"/>
      </a:accent6>
      <a:hlink>
        <a:srgbClr val="003870"/>
      </a:hlink>
      <a:folHlink>
        <a:srgbClr val="0038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ver">
  <a:themeElements>
    <a:clrScheme name="WC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B5400"/>
      </a:accent1>
      <a:accent2>
        <a:srgbClr val="003870"/>
      </a:accent2>
      <a:accent3>
        <a:srgbClr val="FFFFFF"/>
      </a:accent3>
      <a:accent4>
        <a:srgbClr val="000000"/>
      </a:accent4>
      <a:accent5>
        <a:srgbClr val="8C8C8C"/>
      </a:accent5>
      <a:accent6>
        <a:srgbClr val="003870"/>
      </a:accent6>
      <a:hlink>
        <a:srgbClr val="003870"/>
      </a:hlink>
      <a:folHlink>
        <a:srgbClr val="00387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ank you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Blank Presentation">
  <a:themeElements>
    <a:clrScheme name="ESA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59300"/>
      </a:accent1>
      <a:accent2>
        <a:srgbClr val="003870"/>
      </a:accent2>
      <a:accent3>
        <a:srgbClr val="FFFFFF"/>
      </a:accent3>
      <a:accent4>
        <a:srgbClr val="000000"/>
      </a:accent4>
      <a:accent5>
        <a:srgbClr val="8C8C8C"/>
      </a:accent5>
      <a:accent6>
        <a:srgbClr val="003870"/>
      </a:accent6>
      <a:hlink>
        <a:srgbClr val="003870"/>
      </a:hlink>
      <a:folHlink>
        <a:srgbClr val="003870"/>
      </a:folHlink>
    </a:clrScheme>
    <a:fontScheme name="Arial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84" charset="-128"/>
            <a:cs typeface="ＭＳ Ｐゴシック" pitchFamily="84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1240338CD57F4882E9E0FEC98E357C" ma:contentTypeVersion="1" ma:contentTypeDescription="Create a new document." ma:contentTypeScope="" ma:versionID="0942f7a50efc9d83ce32cd7f950d6d09">
  <xsd:schema xmlns:xsd="http://www.w3.org/2001/XMLSchema" xmlns:xs="http://www.w3.org/2001/XMLSchema" xmlns:p="http://schemas.microsoft.com/office/2006/metadata/properties" xmlns:ns2="0e522be7-bf32-4c5a-badc-2dd50fb83f62" targetNamespace="http://schemas.microsoft.com/office/2006/metadata/properties" ma:root="true" ma:fieldsID="aa269b5e3399bd6b1fbed1f7a56f6497" ns2:_="">
    <xsd:import namespace="0e522be7-bf32-4c5a-badc-2dd50fb83f62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e522be7-bf32-4c5a-badc-2dd50fb83f6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Ite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/>
    <Synchronization>Asynchronous</Synchronization>
    <Type>10001</Type>
    <SequenceNumber>10000</SequenceNumber>
    <Url/>
    <Assembly>Ifad.XDESK.IRT, Version=1.0.0.0, Culture=neutral, PublicKeyToken=ae61937e39a16d31</Assembly>
    <Class>Ifad.XDESK.IRT.DocumentTemplateER</Class>
    <Data/>
    <Filter/>
  </Receiver>
</spe:Receivers>
</file>

<file path=customXml/itemProps1.xml><?xml version="1.0" encoding="utf-8"?>
<ds:datastoreItem xmlns:ds="http://schemas.openxmlformats.org/officeDocument/2006/customXml" ds:itemID="{7E9CADF6-02C2-4616-ABD7-7C5084685124}">
  <ds:schemaRefs>
    <ds:schemaRef ds:uri="http://www.w3.org/XML/1998/namespace"/>
    <ds:schemaRef ds:uri="0e522be7-bf32-4c5a-badc-2dd50fb83f62"/>
    <ds:schemaRef ds:uri="http://purl.org/dc/dcmitype/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FDADADDF-F782-4C51-AB72-12DB6CB1EB5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FD7387C-C797-4F38-AF81-DA1B0213EDF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e522be7-bf32-4c5a-badc-2dd50fb83f6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22D3CDB9-86FA-43E8-956F-F8C4221EED4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1086</TotalTime>
  <Words>336</Words>
  <Application>Microsoft Office PowerPoint</Application>
  <PresentationFormat>On-screen Show (16:9)</PresentationFormat>
  <Paragraphs>67</Paragraphs>
  <Slides>7</Slides>
  <Notes>5</Notes>
  <HiddenSlides>0</HiddenSlides>
  <MMClips>3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7</vt:i4>
      </vt:variant>
    </vt:vector>
  </HeadingPairs>
  <TitlesOfParts>
    <vt:vector size="19" baseType="lpstr">
      <vt:lpstr>ＭＳ Ｐゴシック</vt:lpstr>
      <vt:lpstr>Arial</vt:lpstr>
      <vt:lpstr>Barlow</vt:lpstr>
      <vt:lpstr>Barlow Black</vt:lpstr>
      <vt:lpstr>Calibri</vt:lpstr>
      <vt:lpstr>Font di sistema regolare</vt:lpstr>
      <vt:lpstr>Montserrat</vt:lpstr>
      <vt:lpstr>Work Sans ExtraBold</vt:lpstr>
      <vt:lpstr>1_Blank Presentation</vt:lpstr>
      <vt:lpstr>Cover</vt:lpstr>
      <vt:lpstr>Thank you</vt:lpstr>
      <vt:lpstr>2_Blank Presentation</vt:lpstr>
      <vt:lpstr>PowerPoint Presentation</vt:lpstr>
      <vt:lpstr>Youth Employment &amp; Demographics</vt:lpstr>
      <vt:lpstr>A Structured Multi-stakeholder Approach to Rural Youth Employment </vt:lpstr>
      <vt:lpstr>Key Results</vt:lpstr>
      <vt:lpstr>Scale-up Phase: Priorities &amp; Focus</vt:lpstr>
      <vt:lpstr>Testimonials</vt:lpstr>
      <vt:lpstr>PowerPoint Presentation</vt:lpstr>
    </vt:vector>
  </TitlesOfParts>
  <Company>Ifad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corporate_APR2</dc:title>
  <dc:creator>Ifad</dc:creator>
  <cp:lastModifiedBy>Lembo, Alessandro</cp:lastModifiedBy>
  <cp:revision>293</cp:revision>
  <cp:lastPrinted>2025-01-20T15:19:56Z</cp:lastPrinted>
  <dcterms:created xsi:type="dcterms:W3CDTF">2007-07-30T12:02:27Z</dcterms:created>
  <dcterms:modified xsi:type="dcterms:W3CDTF">2025-02-08T08:19:32Z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0x010100CB1240338CD57F4882E9E0FEC98E357C</vt:lpwstr>
  </property>
</Properties>
</file>